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46"/>
  </p:notesMasterIdLst>
  <p:sldIdLst>
    <p:sldId id="256" r:id="rId3"/>
    <p:sldId id="504" r:id="rId4"/>
    <p:sldId id="538" r:id="rId5"/>
    <p:sldId id="539" r:id="rId6"/>
    <p:sldId id="525" r:id="rId7"/>
    <p:sldId id="526" r:id="rId8"/>
    <p:sldId id="529" r:id="rId9"/>
    <p:sldId id="534" r:id="rId10"/>
    <p:sldId id="530" r:id="rId11"/>
    <p:sldId id="531" r:id="rId12"/>
    <p:sldId id="535" r:id="rId13"/>
    <p:sldId id="532" r:id="rId14"/>
    <p:sldId id="533" r:id="rId15"/>
    <p:sldId id="536" r:id="rId16"/>
    <p:sldId id="528" r:id="rId17"/>
    <p:sldId id="503" r:id="rId18"/>
    <p:sldId id="510" r:id="rId19"/>
    <p:sldId id="523" r:id="rId20"/>
    <p:sldId id="524" r:id="rId21"/>
    <p:sldId id="522" r:id="rId22"/>
    <p:sldId id="521" r:id="rId23"/>
    <p:sldId id="556" r:id="rId24"/>
    <p:sldId id="557" r:id="rId25"/>
    <p:sldId id="558" r:id="rId26"/>
    <p:sldId id="559" r:id="rId27"/>
    <p:sldId id="560" r:id="rId28"/>
    <p:sldId id="543" r:id="rId29"/>
    <p:sldId id="544" r:id="rId30"/>
    <p:sldId id="545" r:id="rId31"/>
    <p:sldId id="546" r:id="rId32"/>
    <p:sldId id="547" r:id="rId33"/>
    <p:sldId id="548" r:id="rId34"/>
    <p:sldId id="549" r:id="rId35"/>
    <p:sldId id="550" r:id="rId36"/>
    <p:sldId id="551" r:id="rId37"/>
    <p:sldId id="552" r:id="rId38"/>
    <p:sldId id="553" r:id="rId39"/>
    <p:sldId id="563" r:id="rId40"/>
    <p:sldId id="564" r:id="rId41"/>
    <p:sldId id="562" r:id="rId42"/>
    <p:sldId id="541" r:id="rId43"/>
    <p:sldId id="540" r:id="rId44"/>
    <p:sldId id="483" r:id="rId4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56">
          <p15:clr>
            <a:srgbClr val="A4A3A4"/>
          </p15:clr>
        </p15:guide>
        <p15:guide id="2" orient="horz" pos="3884">
          <p15:clr>
            <a:srgbClr val="A4A3A4"/>
          </p15:clr>
        </p15:guide>
        <p15:guide id="3" pos="29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4" d="100"/>
          <a:sy n="124" d="100"/>
        </p:scale>
        <p:origin x="1224" y="108"/>
      </p:cViewPr>
      <p:guideLst>
        <p:guide orient="horz" pos="4156"/>
        <p:guide orient="horz" pos="3884"/>
        <p:guide pos="29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7C3CB-624B-44C6-AB56-654B3157DD5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sv-SE"/>
        </a:p>
      </dgm:t>
    </dgm:pt>
    <dgm:pt modelId="{510147E8-4307-4CE8-AC7C-00AF64DA4947}">
      <dgm:prSet phldrT="[Text]" custT="1"/>
      <dgm:spPr>
        <a:solidFill>
          <a:schemeClr val="accent5"/>
        </a:solidFill>
      </dgm:spPr>
      <dgm:t>
        <a:bodyPr/>
        <a:lstStyle/>
        <a:p>
          <a:r>
            <a:rPr lang="sv-SE" sz="2000" b="1" dirty="0" smtClean="0">
              <a:solidFill>
                <a:schemeClr val="bg1"/>
              </a:solidFill>
              <a:latin typeface="+mn-lt"/>
            </a:rPr>
            <a:t>Fler möjligheter för individen att vara delaktig i sitt ärende</a:t>
          </a:r>
          <a:endParaRPr lang="sv-SE" sz="2000" b="1" dirty="0">
            <a:solidFill>
              <a:schemeClr val="bg1"/>
            </a:solidFill>
            <a:latin typeface="+mn-lt"/>
          </a:endParaRPr>
        </a:p>
      </dgm:t>
    </dgm:pt>
    <dgm:pt modelId="{2F903ABE-559B-4809-B93B-7CD0BBC5F7E0}" type="parTrans" cxnId="{555A5709-8494-4DB3-ACBC-DA4BEC80469F}">
      <dgm:prSet/>
      <dgm:spPr/>
      <dgm:t>
        <a:bodyPr/>
        <a:lstStyle/>
        <a:p>
          <a:endParaRPr lang="sv-SE"/>
        </a:p>
      </dgm:t>
    </dgm:pt>
    <dgm:pt modelId="{D9C3CE0E-B16C-49F9-A29B-4ECDEB83E767}" type="sibTrans" cxnId="{555A5709-8494-4DB3-ACBC-DA4BEC80469F}">
      <dgm:prSet/>
      <dgm:spPr/>
      <dgm:t>
        <a:bodyPr/>
        <a:lstStyle/>
        <a:p>
          <a:endParaRPr lang="sv-SE"/>
        </a:p>
      </dgm:t>
    </dgm:pt>
    <dgm:pt modelId="{A1D737C4-72A3-462C-B4D5-D7945258A58C}">
      <dgm:prSet phldrT="[Text]" custT="1"/>
      <dgm:spPr>
        <a:solidFill>
          <a:schemeClr val="accent5"/>
        </a:solidFill>
      </dgm:spPr>
      <dgm:t>
        <a:bodyPr/>
        <a:lstStyle/>
        <a:p>
          <a:r>
            <a:rPr lang="sv-SE" sz="2000" b="1" dirty="0" smtClean="0">
              <a:solidFill>
                <a:schemeClr val="bg1"/>
              </a:solidFill>
              <a:latin typeface="+mn-lt"/>
            </a:rPr>
            <a:t>Bättre förutsättningar för statistik och analys</a:t>
          </a:r>
          <a:endParaRPr lang="sv-SE" sz="2000" b="1" dirty="0">
            <a:solidFill>
              <a:schemeClr val="bg1"/>
            </a:solidFill>
            <a:latin typeface="+mn-lt"/>
          </a:endParaRPr>
        </a:p>
      </dgm:t>
    </dgm:pt>
    <dgm:pt modelId="{3EBDB3C7-B750-4CCA-B625-DB1805615980}" type="parTrans" cxnId="{E305C61A-52D6-4E35-8E61-EAB18167A22E}">
      <dgm:prSet/>
      <dgm:spPr/>
      <dgm:t>
        <a:bodyPr/>
        <a:lstStyle/>
        <a:p>
          <a:endParaRPr lang="sv-SE"/>
        </a:p>
      </dgm:t>
    </dgm:pt>
    <dgm:pt modelId="{9CF475D7-0586-4F07-9848-191EDAAFEA49}" type="sibTrans" cxnId="{E305C61A-52D6-4E35-8E61-EAB18167A22E}">
      <dgm:prSet/>
      <dgm:spPr/>
      <dgm:t>
        <a:bodyPr/>
        <a:lstStyle/>
        <a:p>
          <a:endParaRPr lang="sv-SE"/>
        </a:p>
      </dgm:t>
    </dgm:pt>
    <dgm:pt modelId="{813AD0C5-AF8E-4C86-98A5-A5E3489ECEAE}">
      <dgm:prSet phldrT="[Text]" custT="1"/>
      <dgm:spPr>
        <a:solidFill>
          <a:schemeClr val="accent5"/>
        </a:solidFill>
      </dgm:spPr>
      <dgm:t>
        <a:bodyPr/>
        <a:lstStyle/>
        <a:p>
          <a:r>
            <a:rPr lang="sv-SE" sz="2000" b="1" dirty="0" smtClean="0">
              <a:solidFill>
                <a:schemeClr val="bg1"/>
              </a:solidFill>
              <a:latin typeface="+mn-lt"/>
            </a:rPr>
            <a:t>Bättre arbetsmiljö med användarvänliga digitala stöd </a:t>
          </a:r>
          <a:endParaRPr lang="sv-SE" sz="2000" b="1" dirty="0">
            <a:solidFill>
              <a:schemeClr val="bg1"/>
            </a:solidFill>
            <a:latin typeface="+mn-lt"/>
          </a:endParaRPr>
        </a:p>
      </dgm:t>
    </dgm:pt>
    <dgm:pt modelId="{1B43C3BB-3752-4FEB-8680-FF1ED18FA34D}" type="parTrans" cxnId="{3D5FD53B-62BC-4874-B4A0-27A53D05C1F1}">
      <dgm:prSet/>
      <dgm:spPr/>
      <dgm:t>
        <a:bodyPr/>
        <a:lstStyle/>
        <a:p>
          <a:endParaRPr lang="sv-SE"/>
        </a:p>
      </dgm:t>
    </dgm:pt>
    <dgm:pt modelId="{93161CAA-1E31-46A4-A1B4-BE04EE30FEEE}" type="sibTrans" cxnId="{3D5FD53B-62BC-4874-B4A0-27A53D05C1F1}">
      <dgm:prSet/>
      <dgm:spPr/>
      <dgm:t>
        <a:bodyPr/>
        <a:lstStyle/>
        <a:p>
          <a:endParaRPr lang="sv-SE"/>
        </a:p>
      </dgm:t>
    </dgm:pt>
    <dgm:pt modelId="{3353B9DA-7399-4186-9FC7-48E1EE89A123}" type="pres">
      <dgm:prSet presAssocID="{6877C3CB-624B-44C6-AB56-654B3157DD55}" presName="Name0" presStyleCnt="0">
        <dgm:presLayoutVars>
          <dgm:chMax val="7"/>
          <dgm:chPref val="7"/>
          <dgm:dir/>
        </dgm:presLayoutVars>
      </dgm:prSet>
      <dgm:spPr/>
      <dgm:t>
        <a:bodyPr/>
        <a:lstStyle/>
        <a:p>
          <a:endParaRPr lang="sv-SE"/>
        </a:p>
      </dgm:t>
    </dgm:pt>
    <dgm:pt modelId="{5DFE379B-421E-45BC-A780-5794DB40CA01}" type="pres">
      <dgm:prSet presAssocID="{6877C3CB-624B-44C6-AB56-654B3157DD55}" presName="Name1" presStyleCnt="0"/>
      <dgm:spPr/>
    </dgm:pt>
    <dgm:pt modelId="{6ED99220-2375-4E2B-990C-B3E6CACCB842}" type="pres">
      <dgm:prSet presAssocID="{6877C3CB-624B-44C6-AB56-654B3157DD55}" presName="cycle" presStyleCnt="0"/>
      <dgm:spPr/>
    </dgm:pt>
    <dgm:pt modelId="{8C6E71F8-C2F5-418D-9633-829F56BDC9B7}" type="pres">
      <dgm:prSet presAssocID="{6877C3CB-624B-44C6-AB56-654B3157DD55}" presName="srcNode" presStyleLbl="node1" presStyleIdx="0" presStyleCnt="3"/>
      <dgm:spPr/>
    </dgm:pt>
    <dgm:pt modelId="{336B8FD3-CD35-45A4-BD53-9A00BBFA83F4}" type="pres">
      <dgm:prSet presAssocID="{6877C3CB-624B-44C6-AB56-654B3157DD55}" presName="conn" presStyleLbl="parChTrans1D2" presStyleIdx="0" presStyleCnt="1"/>
      <dgm:spPr/>
      <dgm:t>
        <a:bodyPr/>
        <a:lstStyle/>
        <a:p>
          <a:endParaRPr lang="sv-SE"/>
        </a:p>
      </dgm:t>
    </dgm:pt>
    <dgm:pt modelId="{9FF9A58B-2901-470E-B485-983C4F0D58D1}" type="pres">
      <dgm:prSet presAssocID="{6877C3CB-624B-44C6-AB56-654B3157DD55}" presName="extraNode" presStyleLbl="node1" presStyleIdx="0" presStyleCnt="3"/>
      <dgm:spPr/>
    </dgm:pt>
    <dgm:pt modelId="{C9AC87A7-954A-4EE0-B307-C62616F2926B}" type="pres">
      <dgm:prSet presAssocID="{6877C3CB-624B-44C6-AB56-654B3157DD55}" presName="dstNode" presStyleLbl="node1" presStyleIdx="0" presStyleCnt="3"/>
      <dgm:spPr/>
    </dgm:pt>
    <dgm:pt modelId="{1A0AD855-7684-42FF-BA9C-692940221675}" type="pres">
      <dgm:prSet presAssocID="{510147E8-4307-4CE8-AC7C-00AF64DA4947}" presName="text_1" presStyleLbl="node1" presStyleIdx="0" presStyleCnt="3" custScaleX="93124" custLinFactNeighborX="-2457">
        <dgm:presLayoutVars>
          <dgm:bulletEnabled val="1"/>
        </dgm:presLayoutVars>
      </dgm:prSet>
      <dgm:spPr/>
      <dgm:t>
        <a:bodyPr/>
        <a:lstStyle/>
        <a:p>
          <a:endParaRPr lang="sv-SE"/>
        </a:p>
      </dgm:t>
    </dgm:pt>
    <dgm:pt modelId="{AD16A34E-5138-4FC3-B570-5AF2136CA97A}" type="pres">
      <dgm:prSet presAssocID="{510147E8-4307-4CE8-AC7C-00AF64DA4947}" presName="accent_1" presStyleCnt="0"/>
      <dgm:spPr/>
    </dgm:pt>
    <dgm:pt modelId="{21480B6A-7EE5-4FC6-B03A-7AD2AF941404}" type="pres">
      <dgm:prSet presAssocID="{510147E8-4307-4CE8-AC7C-00AF64DA4947}"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sv-SE"/>
        </a:p>
      </dgm:t>
    </dgm:pt>
    <dgm:pt modelId="{324C47E5-D1FD-4145-A5C7-94BD8523D2BB}" type="pres">
      <dgm:prSet presAssocID="{A1D737C4-72A3-462C-B4D5-D7945258A58C}" presName="text_2" presStyleLbl="node1" presStyleIdx="1" presStyleCnt="3" custScaleX="93124" custLinFactNeighborX="-2541">
        <dgm:presLayoutVars>
          <dgm:bulletEnabled val="1"/>
        </dgm:presLayoutVars>
      </dgm:prSet>
      <dgm:spPr/>
      <dgm:t>
        <a:bodyPr/>
        <a:lstStyle/>
        <a:p>
          <a:endParaRPr lang="sv-SE"/>
        </a:p>
      </dgm:t>
    </dgm:pt>
    <dgm:pt modelId="{AF930760-86FC-4C26-99C5-4862742418D1}" type="pres">
      <dgm:prSet presAssocID="{A1D737C4-72A3-462C-B4D5-D7945258A58C}" presName="accent_2" presStyleCnt="0"/>
      <dgm:spPr/>
    </dgm:pt>
    <dgm:pt modelId="{3BB5C659-38B1-4DBB-B818-E8E19F681289}" type="pres">
      <dgm:prSet presAssocID="{A1D737C4-72A3-462C-B4D5-D7945258A58C}" presName="accentRepeatNode" presStyleLbl="solidFgAcc1" presStyleIdx="1" presStyleCnt="3"/>
      <dgm:spPr/>
    </dgm:pt>
    <dgm:pt modelId="{DE4265E9-E9D9-4103-ACD8-E8A8E1DFAD6D}" type="pres">
      <dgm:prSet presAssocID="{813AD0C5-AF8E-4C86-98A5-A5E3489ECEAE}" presName="text_3" presStyleLbl="node1" presStyleIdx="2" presStyleCnt="3" custScaleX="93124" custLinFactNeighborX="-2457">
        <dgm:presLayoutVars>
          <dgm:bulletEnabled val="1"/>
        </dgm:presLayoutVars>
      </dgm:prSet>
      <dgm:spPr/>
      <dgm:t>
        <a:bodyPr/>
        <a:lstStyle/>
        <a:p>
          <a:endParaRPr lang="sv-SE"/>
        </a:p>
      </dgm:t>
    </dgm:pt>
    <dgm:pt modelId="{BCC8BAA0-8D4A-492D-9556-5038E395F977}" type="pres">
      <dgm:prSet presAssocID="{813AD0C5-AF8E-4C86-98A5-A5E3489ECEAE}" presName="accent_3" presStyleCnt="0"/>
      <dgm:spPr/>
    </dgm:pt>
    <dgm:pt modelId="{30D4663A-D26B-467A-B434-248FB7AF395A}" type="pres">
      <dgm:prSet presAssocID="{813AD0C5-AF8E-4C86-98A5-A5E3489ECEAE}" presName="accentRepeatNode" presStyleLbl="solidFgAcc1" presStyleIdx="2" presStyleCnt="3"/>
      <dgm:spPr/>
    </dgm:pt>
  </dgm:ptLst>
  <dgm:cxnLst>
    <dgm:cxn modelId="{7EDE43B1-06DE-48CF-9A81-17D52D3CD72A}" type="presOf" srcId="{D9C3CE0E-B16C-49F9-A29B-4ECDEB83E767}" destId="{336B8FD3-CD35-45A4-BD53-9A00BBFA83F4}" srcOrd="0" destOrd="0" presId="urn:microsoft.com/office/officeart/2008/layout/VerticalCurvedList"/>
    <dgm:cxn modelId="{040FF181-90A6-4210-A45A-D64760223A78}" type="presOf" srcId="{813AD0C5-AF8E-4C86-98A5-A5E3489ECEAE}" destId="{DE4265E9-E9D9-4103-ACD8-E8A8E1DFAD6D}" srcOrd="0" destOrd="0" presId="urn:microsoft.com/office/officeart/2008/layout/VerticalCurvedList"/>
    <dgm:cxn modelId="{E305C61A-52D6-4E35-8E61-EAB18167A22E}" srcId="{6877C3CB-624B-44C6-AB56-654B3157DD55}" destId="{A1D737C4-72A3-462C-B4D5-D7945258A58C}" srcOrd="1" destOrd="0" parTransId="{3EBDB3C7-B750-4CCA-B625-DB1805615980}" sibTransId="{9CF475D7-0586-4F07-9848-191EDAAFEA49}"/>
    <dgm:cxn modelId="{2888E4D8-246E-4AB3-B534-40ACD4BB7C85}" type="presOf" srcId="{A1D737C4-72A3-462C-B4D5-D7945258A58C}" destId="{324C47E5-D1FD-4145-A5C7-94BD8523D2BB}" srcOrd="0" destOrd="0" presId="urn:microsoft.com/office/officeart/2008/layout/VerticalCurvedList"/>
    <dgm:cxn modelId="{9BC38F80-D9DC-4220-8177-8039445F310F}" type="presOf" srcId="{6877C3CB-624B-44C6-AB56-654B3157DD55}" destId="{3353B9DA-7399-4186-9FC7-48E1EE89A123}" srcOrd="0" destOrd="0" presId="urn:microsoft.com/office/officeart/2008/layout/VerticalCurvedList"/>
    <dgm:cxn modelId="{555A5709-8494-4DB3-ACBC-DA4BEC80469F}" srcId="{6877C3CB-624B-44C6-AB56-654B3157DD55}" destId="{510147E8-4307-4CE8-AC7C-00AF64DA4947}" srcOrd="0" destOrd="0" parTransId="{2F903ABE-559B-4809-B93B-7CD0BBC5F7E0}" sibTransId="{D9C3CE0E-B16C-49F9-A29B-4ECDEB83E767}"/>
    <dgm:cxn modelId="{A3A1C73A-417C-4E29-8579-8458C90890F5}" type="presOf" srcId="{510147E8-4307-4CE8-AC7C-00AF64DA4947}" destId="{1A0AD855-7684-42FF-BA9C-692940221675}" srcOrd="0" destOrd="0" presId="urn:microsoft.com/office/officeart/2008/layout/VerticalCurvedList"/>
    <dgm:cxn modelId="{3D5FD53B-62BC-4874-B4A0-27A53D05C1F1}" srcId="{6877C3CB-624B-44C6-AB56-654B3157DD55}" destId="{813AD0C5-AF8E-4C86-98A5-A5E3489ECEAE}" srcOrd="2" destOrd="0" parTransId="{1B43C3BB-3752-4FEB-8680-FF1ED18FA34D}" sibTransId="{93161CAA-1E31-46A4-A1B4-BE04EE30FEEE}"/>
    <dgm:cxn modelId="{0AD41E27-839D-4085-BF4D-76B618BF7162}" type="presParOf" srcId="{3353B9DA-7399-4186-9FC7-48E1EE89A123}" destId="{5DFE379B-421E-45BC-A780-5794DB40CA01}" srcOrd="0" destOrd="0" presId="urn:microsoft.com/office/officeart/2008/layout/VerticalCurvedList"/>
    <dgm:cxn modelId="{62DFA080-CB2F-4692-8981-C07F85A3E675}" type="presParOf" srcId="{5DFE379B-421E-45BC-A780-5794DB40CA01}" destId="{6ED99220-2375-4E2B-990C-B3E6CACCB842}" srcOrd="0" destOrd="0" presId="urn:microsoft.com/office/officeart/2008/layout/VerticalCurvedList"/>
    <dgm:cxn modelId="{3D0EBEBE-A698-4D73-A8CF-62A44345D25D}" type="presParOf" srcId="{6ED99220-2375-4E2B-990C-B3E6CACCB842}" destId="{8C6E71F8-C2F5-418D-9633-829F56BDC9B7}" srcOrd="0" destOrd="0" presId="urn:microsoft.com/office/officeart/2008/layout/VerticalCurvedList"/>
    <dgm:cxn modelId="{500B88F2-9E69-4F73-9506-05501B9EDB61}" type="presParOf" srcId="{6ED99220-2375-4E2B-990C-B3E6CACCB842}" destId="{336B8FD3-CD35-45A4-BD53-9A00BBFA83F4}" srcOrd="1" destOrd="0" presId="urn:microsoft.com/office/officeart/2008/layout/VerticalCurvedList"/>
    <dgm:cxn modelId="{63AE4190-8994-4560-BCBA-172761366190}" type="presParOf" srcId="{6ED99220-2375-4E2B-990C-B3E6CACCB842}" destId="{9FF9A58B-2901-470E-B485-983C4F0D58D1}" srcOrd="2" destOrd="0" presId="urn:microsoft.com/office/officeart/2008/layout/VerticalCurvedList"/>
    <dgm:cxn modelId="{EA7DB9E4-D288-48E7-9D8C-68BF0E0A8F2B}" type="presParOf" srcId="{6ED99220-2375-4E2B-990C-B3E6CACCB842}" destId="{C9AC87A7-954A-4EE0-B307-C62616F2926B}" srcOrd="3" destOrd="0" presId="urn:microsoft.com/office/officeart/2008/layout/VerticalCurvedList"/>
    <dgm:cxn modelId="{49AC7F39-27D8-4CCA-9CBF-B1C74E6DCCD5}" type="presParOf" srcId="{5DFE379B-421E-45BC-A780-5794DB40CA01}" destId="{1A0AD855-7684-42FF-BA9C-692940221675}" srcOrd="1" destOrd="0" presId="urn:microsoft.com/office/officeart/2008/layout/VerticalCurvedList"/>
    <dgm:cxn modelId="{1C33BE00-1EBF-4515-92EA-12B2E4E1694C}" type="presParOf" srcId="{5DFE379B-421E-45BC-A780-5794DB40CA01}" destId="{AD16A34E-5138-4FC3-B570-5AF2136CA97A}" srcOrd="2" destOrd="0" presId="urn:microsoft.com/office/officeart/2008/layout/VerticalCurvedList"/>
    <dgm:cxn modelId="{1C2AEFBC-1314-4747-BB3C-8A57992E8186}" type="presParOf" srcId="{AD16A34E-5138-4FC3-B570-5AF2136CA97A}" destId="{21480B6A-7EE5-4FC6-B03A-7AD2AF941404}" srcOrd="0" destOrd="0" presId="urn:microsoft.com/office/officeart/2008/layout/VerticalCurvedList"/>
    <dgm:cxn modelId="{68EE1C36-DA82-4803-8A46-09C3922F925C}" type="presParOf" srcId="{5DFE379B-421E-45BC-A780-5794DB40CA01}" destId="{324C47E5-D1FD-4145-A5C7-94BD8523D2BB}" srcOrd="3" destOrd="0" presId="urn:microsoft.com/office/officeart/2008/layout/VerticalCurvedList"/>
    <dgm:cxn modelId="{87C3EFE1-B393-4F43-A18E-9D94C1DF118C}" type="presParOf" srcId="{5DFE379B-421E-45BC-A780-5794DB40CA01}" destId="{AF930760-86FC-4C26-99C5-4862742418D1}" srcOrd="4" destOrd="0" presId="urn:microsoft.com/office/officeart/2008/layout/VerticalCurvedList"/>
    <dgm:cxn modelId="{83F81631-D82C-45A5-A30B-65A64943A7D5}" type="presParOf" srcId="{AF930760-86FC-4C26-99C5-4862742418D1}" destId="{3BB5C659-38B1-4DBB-B818-E8E19F681289}" srcOrd="0" destOrd="0" presId="urn:microsoft.com/office/officeart/2008/layout/VerticalCurvedList"/>
    <dgm:cxn modelId="{683D345D-7EF8-4504-A1EA-191E61F3616E}" type="presParOf" srcId="{5DFE379B-421E-45BC-A780-5794DB40CA01}" destId="{DE4265E9-E9D9-4103-ACD8-E8A8E1DFAD6D}" srcOrd="5" destOrd="0" presId="urn:microsoft.com/office/officeart/2008/layout/VerticalCurvedList"/>
    <dgm:cxn modelId="{2E9580F3-BAAD-4D3E-8D99-3C473E05D5C5}" type="presParOf" srcId="{5DFE379B-421E-45BC-A780-5794DB40CA01}" destId="{BCC8BAA0-8D4A-492D-9556-5038E395F977}" srcOrd="6" destOrd="0" presId="urn:microsoft.com/office/officeart/2008/layout/VerticalCurvedList"/>
    <dgm:cxn modelId="{BBF37F1B-89C7-4A6B-B3CA-69A980454519}" type="presParOf" srcId="{BCC8BAA0-8D4A-492D-9556-5038E395F977}" destId="{30D4663A-D26B-467A-B434-248FB7AF395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6B8FD3-CD35-45A4-BD53-9A00BBFA83F4}">
      <dsp:nvSpPr>
        <dsp:cNvPr id="0" name=""/>
        <dsp:cNvSpPr/>
      </dsp:nvSpPr>
      <dsp:spPr>
        <a:xfrm>
          <a:off x="-3284283" y="-522106"/>
          <a:ext cx="4048321" cy="4048321"/>
        </a:xfrm>
        <a:prstGeom prst="blockArc">
          <a:avLst>
            <a:gd name="adj1" fmla="val 18900000"/>
            <a:gd name="adj2" fmla="val 2700000"/>
            <a:gd name="adj3" fmla="val 534"/>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0AD855-7684-42FF-BA9C-692940221675}">
      <dsp:nvSpPr>
        <dsp:cNvPr id="0" name=""/>
        <dsp:cNvSpPr/>
      </dsp:nvSpPr>
      <dsp:spPr>
        <a:xfrm>
          <a:off x="596325" y="300410"/>
          <a:ext cx="6211710" cy="600821"/>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902" tIns="50800" rIns="50800" bIns="50800" numCol="1" spcCol="1270" anchor="ctr" anchorCtr="0">
          <a:noAutofit/>
        </a:bodyPr>
        <a:lstStyle/>
        <a:p>
          <a:pPr lvl="0" algn="l" defTabSz="889000">
            <a:lnSpc>
              <a:spcPct val="90000"/>
            </a:lnSpc>
            <a:spcBef>
              <a:spcPct val="0"/>
            </a:spcBef>
            <a:spcAft>
              <a:spcPct val="35000"/>
            </a:spcAft>
          </a:pPr>
          <a:r>
            <a:rPr lang="sv-SE" sz="2000" b="1" kern="1200" dirty="0" smtClean="0">
              <a:solidFill>
                <a:schemeClr val="bg1"/>
              </a:solidFill>
              <a:latin typeface="+mn-lt"/>
            </a:rPr>
            <a:t>Fler möjligheter för individen att vara delaktig i sitt ärende</a:t>
          </a:r>
          <a:endParaRPr lang="sv-SE" sz="2000" b="1" kern="1200" dirty="0">
            <a:solidFill>
              <a:schemeClr val="bg1"/>
            </a:solidFill>
            <a:latin typeface="+mn-lt"/>
          </a:endParaRPr>
        </a:p>
      </dsp:txBody>
      <dsp:txXfrm>
        <a:off x="596325" y="300410"/>
        <a:ext cx="6211710" cy="600821"/>
      </dsp:txXfrm>
    </dsp:sp>
    <dsp:sp modelId="{21480B6A-7EE5-4FC6-B03A-7AD2AF941404}">
      <dsp:nvSpPr>
        <dsp:cNvPr id="0" name=""/>
        <dsp:cNvSpPr/>
      </dsp:nvSpPr>
      <dsp:spPr>
        <a:xfrm>
          <a:off x="155375" y="225308"/>
          <a:ext cx="751027" cy="751027"/>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4C47E5-D1FD-4145-A5C7-94BD8523D2BB}">
      <dsp:nvSpPr>
        <dsp:cNvPr id="0" name=""/>
        <dsp:cNvSpPr/>
      </dsp:nvSpPr>
      <dsp:spPr>
        <a:xfrm>
          <a:off x="807162" y="1201643"/>
          <a:ext cx="6008329" cy="600821"/>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902" tIns="50800" rIns="50800" bIns="50800" numCol="1" spcCol="1270" anchor="ctr" anchorCtr="0">
          <a:noAutofit/>
        </a:bodyPr>
        <a:lstStyle/>
        <a:p>
          <a:pPr lvl="0" algn="l" defTabSz="889000">
            <a:lnSpc>
              <a:spcPct val="90000"/>
            </a:lnSpc>
            <a:spcBef>
              <a:spcPct val="0"/>
            </a:spcBef>
            <a:spcAft>
              <a:spcPct val="35000"/>
            </a:spcAft>
          </a:pPr>
          <a:r>
            <a:rPr lang="sv-SE" sz="2000" b="1" kern="1200" dirty="0" smtClean="0">
              <a:solidFill>
                <a:schemeClr val="bg1"/>
              </a:solidFill>
              <a:latin typeface="+mn-lt"/>
            </a:rPr>
            <a:t>Bättre förutsättningar för statistik och analys</a:t>
          </a:r>
          <a:endParaRPr lang="sv-SE" sz="2000" b="1" kern="1200" dirty="0">
            <a:solidFill>
              <a:schemeClr val="bg1"/>
            </a:solidFill>
            <a:latin typeface="+mn-lt"/>
          </a:endParaRPr>
        </a:p>
      </dsp:txBody>
      <dsp:txXfrm>
        <a:off x="807162" y="1201643"/>
        <a:ext cx="6008329" cy="600821"/>
      </dsp:txXfrm>
    </dsp:sp>
    <dsp:sp modelId="{3BB5C659-38B1-4DBB-B818-E8E19F681289}">
      <dsp:nvSpPr>
        <dsp:cNvPr id="0" name=""/>
        <dsp:cNvSpPr/>
      </dsp:nvSpPr>
      <dsp:spPr>
        <a:xfrm>
          <a:off x="373774" y="1126540"/>
          <a:ext cx="751027" cy="7510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4265E9-E9D9-4103-ACD8-E8A8E1DFAD6D}">
      <dsp:nvSpPr>
        <dsp:cNvPr id="0" name=""/>
        <dsp:cNvSpPr/>
      </dsp:nvSpPr>
      <dsp:spPr>
        <a:xfrm>
          <a:off x="596325" y="2102875"/>
          <a:ext cx="6211710" cy="600821"/>
        </a:xfrm>
        <a:prstGeom prst="rect">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902" tIns="50800" rIns="50800" bIns="50800" numCol="1" spcCol="1270" anchor="ctr" anchorCtr="0">
          <a:noAutofit/>
        </a:bodyPr>
        <a:lstStyle/>
        <a:p>
          <a:pPr lvl="0" algn="l" defTabSz="889000">
            <a:lnSpc>
              <a:spcPct val="90000"/>
            </a:lnSpc>
            <a:spcBef>
              <a:spcPct val="0"/>
            </a:spcBef>
            <a:spcAft>
              <a:spcPct val="35000"/>
            </a:spcAft>
          </a:pPr>
          <a:r>
            <a:rPr lang="sv-SE" sz="2000" b="1" kern="1200" dirty="0" smtClean="0">
              <a:solidFill>
                <a:schemeClr val="bg1"/>
              </a:solidFill>
              <a:latin typeface="+mn-lt"/>
            </a:rPr>
            <a:t>Bättre arbetsmiljö med användarvänliga digitala stöd </a:t>
          </a:r>
          <a:endParaRPr lang="sv-SE" sz="2000" b="1" kern="1200" dirty="0">
            <a:solidFill>
              <a:schemeClr val="bg1"/>
            </a:solidFill>
            <a:latin typeface="+mn-lt"/>
          </a:endParaRPr>
        </a:p>
      </dsp:txBody>
      <dsp:txXfrm>
        <a:off x="596325" y="2102875"/>
        <a:ext cx="6211710" cy="600821"/>
      </dsp:txXfrm>
    </dsp:sp>
    <dsp:sp modelId="{30D4663A-D26B-467A-B434-248FB7AF395A}">
      <dsp:nvSpPr>
        <dsp:cNvPr id="0" name=""/>
        <dsp:cNvSpPr/>
      </dsp:nvSpPr>
      <dsp:spPr>
        <a:xfrm>
          <a:off x="155375" y="2027772"/>
          <a:ext cx="751027" cy="751027"/>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C7046D77-7A3F-4FA9-AC92-709AED4FB5F6}" type="datetimeFigureOut">
              <a:rPr lang="sv-SE" smtClean="0"/>
              <a:pPr/>
              <a:t>2019-05-13</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E5D709F-E256-4A36-B43A-C2969BEDD107}" type="slidenum">
              <a:rPr lang="sv-SE" smtClean="0"/>
              <a:pPr/>
              <a:t>‹#›</a:t>
            </a:fld>
            <a:endParaRPr lang="sv-SE"/>
          </a:p>
        </p:txBody>
      </p:sp>
    </p:spTree>
    <p:extLst>
      <p:ext uri="{BB962C8B-B14F-4D97-AF65-F5344CB8AC3E}">
        <p14:creationId xmlns:p14="http://schemas.microsoft.com/office/powerpoint/2010/main" val="133097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CE5D709F-E256-4A36-B43A-C2969BEDD107}"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smtClean="0">
                <a:solidFill>
                  <a:schemeClr val="tx1"/>
                </a:solidFill>
                <a:effectLst/>
                <a:latin typeface="+mn-lt"/>
                <a:ea typeface="+mn-ea"/>
                <a:cs typeface="+mn-cs"/>
              </a:rPr>
              <a:t>Upphandlingen är klar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smtClean="0">
                <a:solidFill>
                  <a:schemeClr val="tx1"/>
                </a:solidFill>
                <a:effectLst/>
                <a:latin typeface="+mn-lt"/>
                <a:ea typeface="+mn-ea"/>
                <a:cs typeface="+mn-cs"/>
              </a:rPr>
              <a:t>Vi har upphandlat en teknisk plattform som heter BPM-verktyg (Business Process Management </a:t>
            </a:r>
            <a:r>
              <a:rPr lang="sv-SE" sz="1200" kern="1200" dirty="0" err="1" smtClean="0">
                <a:solidFill>
                  <a:schemeClr val="tx1"/>
                </a:solidFill>
                <a:effectLst/>
                <a:latin typeface="+mn-lt"/>
                <a:ea typeface="+mn-ea"/>
                <a:cs typeface="+mn-cs"/>
              </a:rPr>
              <a:t>Suite</a:t>
            </a:r>
            <a:r>
              <a:rPr lang="sv-SE" sz="1200" kern="1200" dirty="0" smtClean="0">
                <a:solidFill>
                  <a:schemeClr val="tx1"/>
                </a:solidFill>
                <a:effectLst/>
                <a:latin typeface="+mn-lt"/>
                <a:ea typeface="+mn-ea"/>
                <a:cs typeface="+mn-cs"/>
              </a:rPr>
              <a:t>). I det verktyget kan vi utveckla nya digitala stöd för stadens verksamheter inom vård, stöd och omsorg. </a:t>
            </a:r>
          </a:p>
          <a:p>
            <a:pPr marL="171450" indent="-171450">
              <a:buFont typeface="Arial" panose="020B0604020202020204" pitchFamily="34" charset="0"/>
              <a:buChar char="•"/>
            </a:pPr>
            <a:r>
              <a:rPr lang="sv-SE" sz="1200" kern="1200" dirty="0" err="1" smtClean="0">
                <a:solidFill>
                  <a:schemeClr val="tx1"/>
                </a:solidFill>
                <a:effectLst/>
                <a:latin typeface="+mn-lt"/>
                <a:ea typeface="+mn-ea"/>
                <a:cs typeface="+mn-cs"/>
              </a:rPr>
              <a:t>Pega</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Infinity</a:t>
            </a:r>
            <a:r>
              <a:rPr lang="sv-SE" sz="1200" kern="1200" dirty="0" smtClean="0">
                <a:solidFill>
                  <a:schemeClr val="tx1"/>
                </a:solidFill>
                <a:effectLst/>
                <a:latin typeface="+mn-lt"/>
                <a:ea typeface="+mn-ea"/>
                <a:cs typeface="+mn-cs"/>
              </a:rPr>
              <a:t> uppfyllde kravställningens alla "ska krav" och " bör krav". </a:t>
            </a:r>
          </a:p>
          <a:p>
            <a:pPr marL="171450" indent="-171450">
              <a:buFont typeface="Arial" panose="020B0604020202020204" pitchFamily="34" charset="0"/>
              <a:buChar char="•"/>
            </a:pPr>
            <a:r>
              <a:rPr lang="sv-SE" sz="1200" kern="1200" dirty="0" smtClean="0">
                <a:solidFill>
                  <a:schemeClr val="tx1"/>
                </a:solidFill>
                <a:effectLst/>
                <a:latin typeface="+mn-lt"/>
                <a:ea typeface="+mn-ea"/>
                <a:cs typeface="+mn-cs"/>
              </a:rPr>
              <a:t>BPM-verktyget kan liknas vid en verktygslåda med olika verktyg som möjliggör för staden att bygga sina egna "tillämpningar" dvs hur vi vill jobba.   </a:t>
            </a:r>
          </a:p>
          <a:p>
            <a:pPr marL="171450" indent="-171450">
              <a:buFont typeface="Arial" panose="020B0604020202020204" pitchFamily="34" charset="0"/>
              <a:buChar char="•"/>
            </a:pPr>
            <a:r>
              <a:rPr lang="sv-SE" dirty="0" smtClean="0"/>
              <a:t>Med den centrala tekniken på plats kan vi nu fördjupa planeringen samt påbörja utveckling och införande av nya arbetssätt med tillhörande digitala stöd. </a:t>
            </a:r>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34</a:t>
            </a:fld>
            <a:endParaRPr lang="sv-SE"/>
          </a:p>
        </p:txBody>
      </p:sp>
    </p:spTree>
    <p:extLst>
      <p:ext uri="{BB962C8B-B14F-4D97-AF65-F5344CB8AC3E}">
        <p14:creationId xmlns:p14="http://schemas.microsoft.com/office/powerpoint/2010/main" val="3949783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Införandeordning</a:t>
            </a:r>
          </a:p>
          <a:p>
            <a:pPr marL="171450" indent="-171450">
              <a:buFont typeface="Arial" panose="020B0604020202020204" pitchFamily="34" charset="0"/>
              <a:buChar char="•"/>
            </a:pPr>
            <a:r>
              <a:rPr lang="sv-SE" baseline="0" dirty="0" smtClean="0"/>
              <a:t>Utveckling och införande kommer att ske sammanhållet för respektive verksamhetsområde</a:t>
            </a:r>
          </a:p>
          <a:p>
            <a:pPr marL="171450" indent="-171450">
              <a:buFont typeface="Arial" panose="020B0604020202020204" pitchFamily="34" charset="0"/>
              <a:buChar char="•"/>
            </a:pPr>
            <a:r>
              <a:rPr lang="sv-SE" baseline="0" dirty="0" smtClean="0"/>
              <a:t>Bilden visar ordningen för när respektive verksamhetsområde utvecklar och börjar använda moderna arbetssätt med tillhörande digitala stöd samt lämnar nuvarande system.</a:t>
            </a:r>
          </a:p>
          <a:p>
            <a:pPr marL="171450" indent="-171450">
              <a:buFont typeface="Arial" panose="020B0604020202020204" pitchFamily="34" charset="0"/>
              <a:buChar char="•"/>
            </a:pPr>
            <a:r>
              <a:rPr lang="sv-SE" baseline="0" dirty="0" smtClean="0"/>
              <a:t>Arbetet med att kartlägga och definiera vilka specifika verksamheter som ingår i respektive verksamhetsområde pågår</a:t>
            </a:r>
          </a:p>
          <a:p>
            <a:pPr marL="0" indent="0">
              <a:buFont typeface="Arial" panose="020B0604020202020204" pitchFamily="34" charset="0"/>
              <a:buNone/>
            </a:pPr>
            <a:endParaRPr lang="sv-SE" baseline="0" dirty="0" smtClean="0"/>
          </a:p>
          <a:p>
            <a:pPr marL="171450" indent="-171450">
              <a:buFont typeface="Arial" panose="020B0604020202020204" pitchFamily="34" charset="0"/>
              <a:buChar char="•"/>
            </a:pPr>
            <a:r>
              <a:rPr lang="sv-SE" baseline="0" dirty="0" smtClean="0"/>
              <a:t>Ordningen har arbetats fram med hänsyn till stadens organisation, tekniska- och ekonomiska förutsättningar.</a:t>
            </a:r>
          </a:p>
          <a:p>
            <a:pPr marL="171450" indent="-171450">
              <a:buFont typeface="Arial" panose="020B0604020202020204" pitchFamily="34" charset="0"/>
              <a:buChar char="•"/>
            </a:pPr>
            <a:r>
              <a:rPr lang="sv-SE" baseline="0" dirty="0" smtClean="0"/>
              <a:t>Hela tiden strävar vi efter att det som kan vara lika och gemensamt är lika och gemensamt.</a:t>
            </a:r>
          </a:p>
          <a:p>
            <a:pPr marL="171450" indent="-171450">
              <a:buFont typeface="Arial" panose="020B0604020202020204" pitchFamily="34" charset="0"/>
              <a:buChar char="•"/>
            </a:pPr>
            <a:endParaRPr lang="sv-SE" baseline="0" dirty="0" smtClean="0"/>
          </a:p>
          <a:p>
            <a:pPr marL="171450" indent="-171450">
              <a:buFont typeface="Arial" panose="020B0604020202020204" pitchFamily="34" charset="0"/>
              <a:buChar char="•"/>
            </a:pPr>
            <a:r>
              <a:rPr lang="sv-SE" baseline="0" dirty="0" smtClean="0"/>
              <a:t>Överförmyndarförvaltningen anslöt till projektet i december 2017. </a:t>
            </a:r>
          </a:p>
          <a:p>
            <a:pPr marL="171450" indent="-171450">
              <a:buFont typeface="Arial" panose="020B0604020202020204" pitchFamily="34" charset="0"/>
              <a:buChar char="•"/>
            </a:pPr>
            <a:r>
              <a:rPr lang="sv-SE" baseline="0" dirty="0" smtClean="0"/>
              <a:t>Arbetsmarknadsförvaltningen anslöt till projektet i februari 2019. </a:t>
            </a:r>
          </a:p>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35</a:t>
            </a:fld>
            <a:endParaRPr lang="sv-SE"/>
          </a:p>
        </p:txBody>
      </p:sp>
    </p:spTree>
    <p:extLst>
      <p:ext uri="{BB962C8B-B14F-4D97-AF65-F5344CB8AC3E}">
        <p14:creationId xmlns:p14="http://schemas.microsoft.com/office/powerpoint/2010/main" val="104359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7A5C36-4C45-4A44-9B24-0DD163D2785C}"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282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AC113758-4B63-40D7-B26B-F67CE25F1C5D}" type="slidenum">
              <a:rPr lang="sv-SE" smtClean="0"/>
              <a:t>27</a:t>
            </a:fld>
            <a:endParaRPr lang="sv-SE" dirty="0"/>
          </a:p>
        </p:txBody>
      </p:sp>
    </p:spTree>
    <p:extLst>
      <p:ext uri="{BB962C8B-B14F-4D97-AF65-F5344CB8AC3E}">
        <p14:creationId xmlns:p14="http://schemas.microsoft.com/office/powerpoint/2010/main" val="3920135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200" b="0" i="0" u="none" strike="noStrike" kern="1200" cap="none" spc="0" normalizeH="0" baseline="0" noProof="0" dirty="0" smtClean="0">
                <a:ln>
                  <a:noFill/>
                </a:ln>
                <a:solidFill>
                  <a:srgbClr val="FF0000"/>
                </a:solidFill>
                <a:effectLst/>
                <a:uLnTx/>
                <a:uFillTx/>
                <a:latin typeface="+mn-lt"/>
                <a:ea typeface="+mn-ea"/>
                <a:cs typeface="+mn-cs"/>
              </a:rPr>
              <a:t>Exakt på vilket sätt dessa mål ska kunna realiseras fördjupas under utvecklingen. Ex på vilket sätt en verksamhet kan vara tillgänglig behöver anpassas efter varje verksamhetsområdes förutsättningar. </a:t>
            </a:r>
          </a:p>
          <a:p>
            <a:pPr marL="628650" lvl="1" indent="-171450">
              <a:buFont typeface="Arial" panose="020B0604020202020204" pitchFamily="34" charset="0"/>
              <a:buChar char="•"/>
            </a:pPr>
            <a:r>
              <a:rPr lang="sv-SE" baseline="0" dirty="0" smtClean="0"/>
              <a:t>Exempelvis: individen kan göra en digital ansökan och få stöd i vilken information som ska lämnas 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sv-SE" dirty="0" smtClean="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48574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smtClean="0"/>
              <a:t>Budskap</a:t>
            </a:r>
          </a:p>
          <a:p>
            <a:pPr marL="171450" indent="-171450">
              <a:buFont typeface="Arial" panose="020B0604020202020204" pitchFamily="34" charset="0"/>
              <a:buChar char="•"/>
            </a:pPr>
            <a:r>
              <a:rPr lang="sv-SE" dirty="0" smtClean="0"/>
              <a:t>Verksamheter inom vård</a:t>
            </a:r>
            <a:r>
              <a:rPr lang="sv-SE" baseline="0" dirty="0" smtClean="0"/>
              <a:t>, stöd och omsorg</a:t>
            </a:r>
            <a:r>
              <a:rPr lang="sv-SE" dirty="0" smtClean="0"/>
              <a:t> står inför svåra</a:t>
            </a:r>
            <a:r>
              <a:rPr lang="sv-SE" baseline="0" dirty="0" smtClean="0"/>
              <a:t> utmaningar.</a:t>
            </a:r>
            <a:endParaRPr lang="sv-SE" dirty="0" smtClean="0"/>
          </a:p>
          <a:p>
            <a:pPr marL="171450" indent="-171450">
              <a:buFont typeface="Arial" panose="020B0604020202020204" pitchFamily="34" charset="0"/>
              <a:buChar char="•"/>
            </a:pPr>
            <a:r>
              <a:rPr lang="sv-SE" dirty="0" smtClean="0"/>
              <a:t>Befolkningen</a:t>
            </a:r>
            <a:r>
              <a:rPr lang="sv-SE" baseline="0" dirty="0" smtClean="0"/>
              <a:t> lever längre samtidigt som det föds färre barn, vilket gör att färre ska försörja fler.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Staden behöver fortsätta att utvecklas för att kunna behålla en god omvårdnadskvalitet.</a:t>
            </a:r>
            <a:r>
              <a:rPr lang="sv-SE"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smtClean="0">
                <a:solidFill>
                  <a:schemeClr val="tx1"/>
                </a:solidFill>
                <a:effectLst/>
                <a:latin typeface="+mn-lt"/>
                <a:ea typeface="+mn-ea"/>
                <a:cs typeface="+mn-cs"/>
              </a:rPr>
              <a:t>Digitalisering öppnar upp för nya möjligheter för att behålla omvårdnadskvalitet även när fler blir äldre.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29</a:t>
            </a:fld>
            <a:endParaRPr lang="sv-SE" dirty="0"/>
          </a:p>
        </p:txBody>
      </p:sp>
    </p:spTree>
    <p:extLst>
      <p:ext uri="{BB962C8B-B14F-4D97-AF65-F5344CB8AC3E}">
        <p14:creationId xmlns:p14="http://schemas.microsoft.com/office/powerpoint/2010/main" val="104327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dirty="0" smtClean="0"/>
              <a:t>Budskap</a:t>
            </a:r>
          </a:p>
          <a:p>
            <a:pPr marL="171450" indent="-171450">
              <a:buFont typeface="Arial" panose="020B0604020202020204" pitchFamily="34" charset="0"/>
              <a:buChar char="•"/>
            </a:pPr>
            <a:r>
              <a:rPr lang="sv-SE" dirty="0" smtClean="0"/>
              <a:t>Digitalisering - Det</a:t>
            </a:r>
            <a:r>
              <a:rPr lang="sv-SE" baseline="0" dirty="0" smtClean="0"/>
              <a:t> pågår en </a:t>
            </a:r>
            <a:r>
              <a:rPr lang="sv-SE" b="0" baseline="0" dirty="0" smtClean="0"/>
              <a:t>förändring i samhället som förändrar vårt sätt att leva och ställer nya krav och förväntningar på staden.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dirty="0" smtClean="0"/>
              <a:t>Det handlar inte i första hand om tekniken och att få en digital version av något som tidigare fanns på papper utan det innebär nya sätt att tänka och arbeta.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dirty="0" smtClean="0">
                <a:solidFill>
                  <a:schemeClr val="tx1"/>
                </a:solidFill>
                <a:effectLst/>
              </a:rPr>
              <a:t>Moderniseringen syftar till att bättre kunna nyttja digitaliseringens möjligheter inom socialtjänst,</a:t>
            </a:r>
            <a:r>
              <a:rPr lang="sv-SE" sz="1200" b="0" kern="1200" baseline="0" dirty="0" smtClean="0">
                <a:solidFill>
                  <a:schemeClr val="tx1"/>
                </a:solidFill>
                <a:effectLst/>
              </a:rPr>
              <a:t> överförmyndarverksamhet och kommunal hälso- och sjukvård.</a:t>
            </a:r>
            <a:endParaRPr lang="sv-SE" sz="1200" b="0" kern="1200" dirty="0" smtClean="0">
              <a:solidFill>
                <a:schemeClr val="tx1"/>
              </a:solidFill>
              <a:effectLst/>
            </a:endParaRPr>
          </a:p>
          <a:p>
            <a:pPr marL="171450" indent="-171450">
              <a:buFont typeface="Arial" panose="020B0604020202020204" pitchFamily="34" charset="0"/>
              <a:buChar char="•"/>
            </a:pPr>
            <a:endParaRPr lang="sv-SE" baseline="0"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39393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dirty="0" smtClean="0"/>
              <a:t>Utveckla arbetssätt</a:t>
            </a:r>
            <a:r>
              <a:rPr lang="sv-SE" b="1" baseline="0" dirty="0" smtClean="0"/>
              <a:t> och digitala stöd</a:t>
            </a:r>
            <a:endParaRPr lang="sv-SE"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smtClean="0"/>
              <a:t>Vi ska inte bara</a:t>
            </a:r>
            <a:r>
              <a:rPr lang="sv-SE" baseline="0" dirty="0" smtClean="0"/>
              <a:t> ersätta våra nuvarande system med nya digitala stöd.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Med nya digitala förutsättningar kan vi även utveckla våra arbetssätt.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Till exempel genom digital signering istället för att skriva ut på papper och signera för hand. </a:t>
            </a:r>
            <a:endParaRPr lang="sv-SE"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Alla medarbetare behöver utbildas i arbetssätt och digitala stöd. Succesivt ska alla berörda medarbetare börja använda det nya. </a:t>
            </a:r>
            <a:endParaRPr lang="sv-SE" sz="1200" b="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200" b="0" kern="1200" baseline="0" dirty="0" smtClean="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kern="1200" baseline="0" dirty="0" smtClean="0">
                <a:solidFill>
                  <a:schemeClr val="tx1"/>
                </a:solidFill>
                <a:latin typeface="+mn-lt"/>
                <a:ea typeface="+mn-ea"/>
                <a:cs typeface="+mn-cs"/>
              </a:rPr>
              <a:t>Löpande förbättra</a:t>
            </a:r>
            <a:endParaRPr lang="sv-SE" sz="1200" b="1" kern="1200" dirty="0" smtClean="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dirty="0" smtClean="0">
                <a:solidFill>
                  <a:schemeClr val="tx1"/>
                </a:solidFill>
                <a:latin typeface="+mn-lt"/>
                <a:ea typeface="+mn-ea"/>
                <a:cs typeface="+mn-cs"/>
              </a:rPr>
              <a:t>När projektet tar</a:t>
            </a:r>
            <a:r>
              <a:rPr lang="sv-SE" sz="1200" b="0" kern="1200" baseline="0" dirty="0" smtClean="0">
                <a:solidFill>
                  <a:schemeClr val="tx1"/>
                </a:solidFill>
                <a:latin typeface="+mn-lt"/>
                <a:ea typeface="+mn-ea"/>
                <a:cs typeface="+mn-cs"/>
              </a:rPr>
              <a:t> slut kommer staden att ha en ny organisation för utveckling och förvaltning av arbetssätt och nya digitala stöd.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kern="1200" baseline="0" dirty="0" smtClean="0">
                <a:solidFill>
                  <a:schemeClr val="tx1"/>
                </a:solidFill>
                <a:latin typeface="+mn-lt"/>
                <a:ea typeface="+mn-ea"/>
                <a:cs typeface="+mn-cs"/>
              </a:rPr>
              <a:t>De digitala stöden kommer hela tiden fortsätta att utvecklas utifrån nya krav, nya arbetssätt och nya goda idéer.</a:t>
            </a:r>
            <a:endParaRPr lang="sv-SE"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3758-4B63-40D7-B26B-F67CE25F1C5D}"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2113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1" kern="1200" dirty="0" smtClean="0">
                <a:solidFill>
                  <a:schemeClr val="tx1"/>
                </a:solidFill>
                <a:effectLst/>
              </a:rPr>
              <a:t>System som ska</a:t>
            </a:r>
            <a:r>
              <a:rPr lang="sv-SE" sz="1200" b="1" kern="1200" baseline="0" dirty="0" smtClean="0">
                <a:solidFill>
                  <a:schemeClr val="tx1"/>
                </a:solidFill>
                <a:effectLst/>
              </a:rPr>
              <a:t> ersättas</a:t>
            </a:r>
            <a:endParaRPr lang="sv-SE" sz="1200" b="1" kern="1200" dirty="0" smtClean="0">
              <a:solidFill>
                <a:schemeClr val="tx1"/>
              </a:solidFill>
              <a:effectLst/>
            </a:endParaRPr>
          </a:p>
          <a:p>
            <a:pPr marL="171450" indent="-171450">
              <a:buFont typeface="Arial" panose="020B0604020202020204" pitchFamily="34" charset="0"/>
              <a:buChar char="•"/>
            </a:pPr>
            <a:r>
              <a:rPr lang="sv-SE" baseline="0" dirty="0" smtClean="0"/>
              <a:t>Alla sociala system, </a:t>
            </a:r>
            <a:r>
              <a:rPr lang="sv-SE" baseline="0" dirty="0" err="1" smtClean="0"/>
              <a:t>Wärna</a:t>
            </a:r>
            <a:r>
              <a:rPr lang="sv-SE" baseline="0" dirty="0" smtClean="0"/>
              <a:t> och FLAI  ska bytas ut helt. Delar av Platina ska också ersättas. Det pågår för närvarande ett arbete om vilka delar som ska ersättas.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1" baseline="0" dirty="0" smtClean="0"/>
              <a:t>Verksamheter som omfattas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smtClean="0">
                <a:solidFill>
                  <a:schemeClr val="tx1"/>
                </a:solidFill>
                <a:effectLst/>
              </a:rPr>
              <a:t>Projektet omfattar socialtjänst, överförmyndarverksamhet och kommunal hälso- och sjukvård.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smtClean="0">
                <a:solidFill>
                  <a:schemeClr val="tx1"/>
                </a:solidFill>
                <a:effectLst/>
              </a:rPr>
              <a:t>De innebär</a:t>
            </a:r>
            <a:r>
              <a:rPr lang="sv-SE" sz="1200" kern="1200" baseline="0" dirty="0" smtClean="0">
                <a:solidFill>
                  <a:schemeClr val="tx1"/>
                </a:solidFill>
                <a:effectLst/>
              </a:rPr>
              <a:t> all verksamhet inom handläggning, utförarverksamhet samt råd och stöd (verksamheter utan dokumentationsskyldighet).</a:t>
            </a:r>
            <a:r>
              <a:rPr lang="sv-SE" sz="1200" kern="1200" dirty="0" smtClean="0">
                <a:solidFill>
                  <a:schemeClr val="tx1"/>
                </a:solidFill>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kern="1200" dirty="0" smtClean="0">
                <a:solidFill>
                  <a:schemeClr val="tx1"/>
                </a:solidFill>
                <a:effectLst/>
              </a:rPr>
              <a:t>Det innefattar alla verksamheter inom barn och unga, familj, äldreomsorg, fysisk och psykisk funktionsnedsättning, missbruk och beroende, hemlöshet, våld i nära relationer, ekonomiskt bistånd, arbetsmarknadsinsatser och familjerätt. </a:t>
            </a:r>
          </a:p>
        </p:txBody>
      </p:sp>
      <p:sp>
        <p:nvSpPr>
          <p:cNvPr id="4" name="Platshållare för bildnummer 3"/>
          <p:cNvSpPr>
            <a:spLocks noGrp="1"/>
          </p:cNvSpPr>
          <p:nvPr>
            <p:ph type="sldNum" sz="quarter" idx="10"/>
          </p:nvPr>
        </p:nvSpPr>
        <p:spPr/>
        <p:txBody>
          <a:bodyPr/>
          <a:lstStyle/>
          <a:p>
            <a:fld id="{AC113758-4B63-40D7-B26B-F67CE25F1C5D}" type="slidenum">
              <a:rPr lang="sv-SE" smtClean="0"/>
              <a:t>32</a:t>
            </a:fld>
            <a:endParaRPr lang="sv-SE" dirty="0"/>
          </a:p>
        </p:txBody>
      </p:sp>
    </p:spTree>
    <p:extLst>
      <p:ext uri="{BB962C8B-B14F-4D97-AF65-F5344CB8AC3E}">
        <p14:creationId xmlns:p14="http://schemas.microsoft.com/office/powerpoint/2010/main" val="1680413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b="1" baseline="0" dirty="0" smtClean="0"/>
              <a:t>Budskap</a:t>
            </a:r>
          </a:p>
          <a:p>
            <a:pPr marL="171450" indent="-171450">
              <a:buFont typeface="Arial" panose="020B0604020202020204" pitchFamily="34" charset="0"/>
              <a:buChar char="•"/>
            </a:pPr>
            <a:r>
              <a:rPr lang="sv-SE" baseline="0" dirty="0" smtClean="0"/>
              <a:t>Att lära sig och börja använda nya arbetssätt och digitala stöd är en stor förändringsresa – både för staden och för varje medarbetare. </a:t>
            </a:r>
          </a:p>
          <a:p>
            <a:pPr marL="171450" indent="-171450">
              <a:buFont typeface="Arial" panose="020B0604020202020204" pitchFamily="34" charset="0"/>
              <a:buChar char="•"/>
            </a:pPr>
            <a:r>
              <a:rPr lang="sv-SE" baseline="0" dirty="0" smtClean="0"/>
              <a:t>Vi ska tillsammans göra resan så trygg och enkel som möjligt. Men förändring är utmanande och ibland påfrestande. Det går inte alltid enligt plan och nya omständigheter dyker upp men vi kommer hela tiden att lära oss och det kommer att gå bra ändå. </a:t>
            </a:r>
            <a:endParaRPr lang="sv-SE" b="1" baseline="0" dirty="0" smtClean="0"/>
          </a:p>
          <a:p>
            <a:pPr marL="171450" indent="-171450">
              <a:buFont typeface="Arial" panose="020B0604020202020204" pitchFamily="34" charset="0"/>
              <a:buChar char="•"/>
            </a:pPr>
            <a:r>
              <a:rPr lang="sv-SE" b="0" baseline="0" dirty="0" smtClean="0"/>
              <a:t>Projektets ledning och styrning ansvarar för metoder, mallar och övergripande planering. </a:t>
            </a:r>
          </a:p>
          <a:p>
            <a:pPr marL="171450" indent="-171450">
              <a:buFont typeface="Arial" panose="020B0604020202020204" pitchFamily="34" charset="0"/>
              <a:buChar char="•"/>
            </a:pPr>
            <a:r>
              <a:rPr lang="sv-SE" b="0" baseline="0" dirty="0" smtClean="0"/>
              <a:t>Varje förvaltning och varje enhet behöver planera, förbereda och leda sin lokala förändring.</a:t>
            </a:r>
          </a:p>
          <a:p>
            <a:pPr marL="0" indent="0">
              <a:buFont typeface="Arial" panose="020B0604020202020204" pitchFamily="34" charset="0"/>
              <a:buNone/>
            </a:pPr>
            <a:endParaRPr lang="sv-SE" b="0" baseline="0" dirty="0" smtClean="0"/>
          </a:p>
        </p:txBody>
      </p:sp>
      <p:sp>
        <p:nvSpPr>
          <p:cNvPr id="4" name="Platshållare för bildnummer 3"/>
          <p:cNvSpPr>
            <a:spLocks noGrp="1"/>
          </p:cNvSpPr>
          <p:nvPr>
            <p:ph type="sldNum" sz="quarter" idx="10"/>
          </p:nvPr>
        </p:nvSpPr>
        <p:spPr/>
        <p:txBody>
          <a:bodyPr/>
          <a:lstStyle/>
          <a:p>
            <a:fld id="{AC113758-4B63-40D7-B26B-F67CE25F1C5D}" type="slidenum">
              <a:rPr lang="sv-SE" smtClean="0"/>
              <a:t>33</a:t>
            </a:fld>
            <a:endParaRPr lang="sv-SE" dirty="0"/>
          </a:p>
        </p:txBody>
      </p:sp>
    </p:spTree>
    <p:extLst>
      <p:ext uri="{BB962C8B-B14F-4D97-AF65-F5344CB8AC3E}">
        <p14:creationId xmlns:p14="http://schemas.microsoft.com/office/powerpoint/2010/main" val="1797021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pic>
        <p:nvPicPr>
          <p:cNvPr id="9" name="Bildobjekt 8" descr="StockholmsStad_logot#21B0A5.png"/>
          <p:cNvPicPr>
            <a:picLocks noChangeAspect="1"/>
          </p:cNvPicPr>
          <p:nvPr userDrawn="1"/>
        </p:nvPicPr>
        <p:blipFill>
          <a:blip r:embed="rId2" cstate="print"/>
          <a:stretch>
            <a:fillRect/>
          </a:stretch>
        </p:blipFill>
        <p:spPr>
          <a:xfrm>
            <a:off x="6845869" y="576103"/>
            <a:ext cx="1613919" cy="548641"/>
          </a:xfrm>
          <a:prstGeom prst="rect">
            <a:avLst/>
          </a:prstGeom>
        </p:spPr>
      </p:pic>
      <p:sp>
        <p:nvSpPr>
          <p:cNvPr id="8" name="Rubrik 7"/>
          <p:cNvSpPr>
            <a:spLocks noGrp="1"/>
          </p:cNvSpPr>
          <p:nvPr>
            <p:ph type="title"/>
          </p:nvPr>
        </p:nvSpPr>
        <p:spPr>
          <a:xfrm>
            <a:off x="468313" y="2276872"/>
            <a:ext cx="8229600" cy="1143000"/>
          </a:xfrm>
        </p:spPr>
        <p:txBody>
          <a:bodyPr/>
          <a:lstStyle>
            <a:lvl1pPr algn="ctr">
              <a:defRPr/>
            </a:lvl1pPr>
          </a:lstStyle>
          <a:p>
            <a:r>
              <a:rPr lang="sv-SE" smtClean="0"/>
              <a:t>Klicka här för att ändra format</a:t>
            </a:r>
            <a:endParaRPr lang="sv-SE" dirty="0"/>
          </a:p>
        </p:txBody>
      </p:sp>
      <p:sp>
        <p:nvSpPr>
          <p:cNvPr id="11" name="Platshållare för datum 10"/>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2" name="Platshållare för sidfot 11"/>
          <p:cNvSpPr>
            <a:spLocks noGrp="1"/>
          </p:cNvSpPr>
          <p:nvPr>
            <p:ph type="ftr" sz="quarter" idx="11"/>
          </p:nvPr>
        </p:nvSpPr>
        <p:spPr/>
        <p:txBody>
          <a:bodyPr/>
          <a:lstStyle/>
          <a:p>
            <a:endParaRPr lang="en-US" dirty="0"/>
          </a:p>
        </p:txBody>
      </p:sp>
      <p:sp>
        <p:nvSpPr>
          <p:cNvPr id="13" name="Platshållare för bildnummer 12"/>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8" name="Bildobjekt 7"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4" name="Platshållare för datum 13"/>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5" name="Platshållare för sidfot 14"/>
          <p:cNvSpPr>
            <a:spLocks noGrp="1"/>
          </p:cNvSpPr>
          <p:nvPr>
            <p:ph type="ftr" sz="quarter" idx="11"/>
          </p:nvPr>
        </p:nvSpPr>
        <p:spPr/>
        <p:txBody>
          <a:bodyPr/>
          <a:lstStyle/>
          <a:p>
            <a:endParaRPr lang="en-US" dirty="0"/>
          </a:p>
        </p:txBody>
      </p:sp>
      <p:sp>
        <p:nvSpPr>
          <p:cNvPr id="16" name="Platshållare för bildnummer 15"/>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9"/>
            <a:ext cx="2057400" cy="5314601"/>
          </a:xfrm>
        </p:spPr>
        <p:txBody>
          <a:bodyPr vert="eaVert"/>
          <a:lstStyle/>
          <a:p>
            <a:r>
              <a:rPr lang="sv-SE" smtClean="0"/>
              <a:t>Klicka här för att ändra format</a:t>
            </a:r>
            <a:endParaRPr lang="sv-SE" dirty="0"/>
          </a:p>
        </p:txBody>
      </p:sp>
      <p:sp>
        <p:nvSpPr>
          <p:cNvPr id="3" name="Platshållare för lodrät text 2"/>
          <p:cNvSpPr>
            <a:spLocks noGrp="1"/>
          </p:cNvSpPr>
          <p:nvPr>
            <p:ph type="body" orient="vert" idx="1"/>
          </p:nvPr>
        </p:nvSpPr>
        <p:spPr>
          <a:xfrm>
            <a:off x="457200" y="274639"/>
            <a:ext cx="6019800" cy="5314602"/>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pic>
        <p:nvPicPr>
          <p:cNvPr id="8" name="Bildobjekt 7"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4" name="Platshållare för datum 13"/>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5" name="Platshållare för sidfot 14"/>
          <p:cNvSpPr>
            <a:spLocks noGrp="1"/>
          </p:cNvSpPr>
          <p:nvPr>
            <p:ph type="ftr" sz="quarter" idx="11"/>
          </p:nvPr>
        </p:nvSpPr>
        <p:spPr/>
        <p:txBody>
          <a:bodyPr/>
          <a:lstStyle/>
          <a:p>
            <a:endParaRPr lang="en-US" dirty="0"/>
          </a:p>
        </p:txBody>
      </p:sp>
      <p:sp>
        <p:nvSpPr>
          <p:cNvPr id="16" name="Platshållare för bildnummer 15"/>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unktlista två spalter">
    <p:spTree>
      <p:nvGrpSpPr>
        <p:cNvPr id="1" name=""/>
        <p:cNvGrpSpPr/>
        <p:nvPr/>
      </p:nvGrpSpPr>
      <p:grpSpPr>
        <a:xfrm>
          <a:off x="0" y="0"/>
          <a:ext cx="0" cy="0"/>
          <a:chOff x="0" y="0"/>
          <a:chExt cx="0" cy="0"/>
        </a:xfrm>
      </p:grpSpPr>
      <p:sp>
        <p:nvSpPr>
          <p:cNvPr id="9" name="Platshållare för text 10"/>
          <p:cNvSpPr>
            <a:spLocks noGrp="1"/>
          </p:cNvSpPr>
          <p:nvPr>
            <p:ph type="body" sz="quarter" idx="18"/>
          </p:nvPr>
        </p:nvSpPr>
        <p:spPr>
          <a:xfrm>
            <a:off x="4805185" y="1440000"/>
            <a:ext cx="3888000" cy="3960000"/>
          </a:xfrm>
          <a:prstGeom prst="rect">
            <a:avLst/>
          </a:prstGeom>
        </p:spPr>
        <p:txBody>
          <a:bodyPr tIns="0"/>
          <a:lstStyle>
            <a:lvl1pPr marL="162000" indent="-162000">
              <a:spcAft>
                <a:spcPts val="360"/>
              </a:spcAft>
              <a:buFont typeface="Arial" pitchFamily="34" charset="0"/>
              <a:buChar char="•"/>
              <a:defRPr sz="1500"/>
            </a:lvl1pPr>
            <a:lvl2pPr marL="332185" indent="-196454">
              <a:defRPr/>
            </a:lvl2pPr>
            <a:lvl3pPr marL="541735" indent="-207169">
              <a:defRPr/>
            </a:lvl3pPr>
            <a:lvl4pPr marL="742950" indent="-202406">
              <a:defRPr/>
            </a:lvl4pPr>
            <a:lvl5pPr marL="938213" indent="-197644">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11" name="Platshållare för text 10"/>
          <p:cNvSpPr>
            <a:spLocks noGrp="1"/>
          </p:cNvSpPr>
          <p:nvPr>
            <p:ph type="body" sz="quarter" idx="13"/>
          </p:nvPr>
        </p:nvSpPr>
        <p:spPr>
          <a:xfrm>
            <a:off x="458788" y="1440000"/>
            <a:ext cx="3888000" cy="3960000"/>
          </a:xfrm>
          <a:prstGeom prst="rect">
            <a:avLst/>
          </a:prstGeom>
        </p:spPr>
        <p:txBody>
          <a:bodyPr tIns="0"/>
          <a:lstStyle>
            <a:lvl1pPr marL="162000" indent="-162000">
              <a:spcAft>
                <a:spcPts val="360"/>
              </a:spcAft>
              <a:buFont typeface="Arial" pitchFamily="34" charset="0"/>
              <a:buChar char="•"/>
              <a:defRPr sz="1500"/>
            </a:lvl1pPr>
            <a:lvl2pPr marL="332185" indent="-196454">
              <a:defRPr/>
            </a:lvl2pPr>
            <a:lvl3pPr marL="541735" indent="-207169">
              <a:defRPr/>
            </a:lvl3pPr>
            <a:lvl4pPr marL="742950" indent="-202406">
              <a:defRPr/>
            </a:lvl4pPr>
            <a:lvl5pPr marL="938213" indent="-197644">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8" name="Rubrik 7"/>
          <p:cNvSpPr>
            <a:spLocks noGrp="1"/>
          </p:cNvSpPr>
          <p:nvPr>
            <p:ph type="title"/>
          </p:nvPr>
        </p:nvSpPr>
        <p:spPr/>
        <p:txBody>
          <a:bodyPr/>
          <a:lstStyle/>
          <a:p>
            <a:r>
              <a:rPr lang="sv-SE" smtClean="0"/>
              <a:t>Klicka här för att ändra format</a:t>
            </a:r>
            <a:endParaRPr lang="sv-SE" dirty="0"/>
          </a:p>
        </p:txBody>
      </p:sp>
      <p:sp>
        <p:nvSpPr>
          <p:cNvPr id="5" name="Platshållare för datum 1"/>
          <p:cNvSpPr>
            <a:spLocks noGrp="1"/>
          </p:cNvSpPr>
          <p:nvPr>
            <p:ph type="dt" sz="half" idx="15"/>
          </p:nvPr>
        </p:nvSpPr>
        <p:spPr/>
        <p:txBody>
          <a:bodyPr/>
          <a:lstStyle>
            <a:lvl1pPr>
              <a:defRPr/>
            </a:lvl1pPr>
          </a:lstStyle>
          <a:p>
            <a:pPr>
              <a:defRPr/>
            </a:pPr>
            <a:fld id="{73EE440B-9C52-7E4F-AF15-623719D9BAF5}" type="datetime1">
              <a:rPr lang="sv-SE"/>
              <a:pPr>
                <a:defRPr/>
              </a:pPr>
              <a:t>2019-05-13</a:t>
            </a:fld>
            <a:endParaRPr lang="sv-SE" dirty="0"/>
          </a:p>
        </p:txBody>
      </p:sp>
      <p:sp>
        <p:nvSpPr>
          <p:cNvPr id="6" name="Platshållare för bildnummer 2"/>
          <p:cNvSpPr>
            <a:spLocks noGrp="1"/>
          </p:cNvSpPr>
          <p:nvPr>
            <p:ph type="sldNum" sz="quarter" idx="16"/>
          </p:nvPr>
        </p:nvSpPr>
        <p:spPr/>
        <p:txBody>
          <a:bodyPr/>
          <a:lstStyle>
            <a:lvl1pPr>
              <a:defRPr/>
            </a:lvl1pPr>
          </a:lstStyle>
          <a:p>
            <a:pPr>
              <a:defRPr/>
            </a:pPr>
            <a:r>
              <a:rPr lang="sv-SE"/>
              <a:t>Sid </a:t>
            </a:r>
            <a:fld id="{047F33C0-2FE3-7943-A077-AD0E875F7B39}" type="slidenum">
              <a:rPr lang="sv-SE"/>
              <a:pPr>
                <a:defRPr/>
              </a:pPr>
              <a:t>‹#›</a:t>
            </a:fld>
            <a:endParaRPr lang="sv-SE"/>
          </a:p>
        </p:txBody>
      </p:sp>
      <p:sp>
        <p:nvSpPr>
          <p:cNvPr id="7" name="Platshållare för sidfot 2"/>
          <p:cNvSpPr>
            <a:spLocks noGrp="1"/>
          </p:cNvSpPr>
          <p:nvPr>
            <p:ph type="ftr" sz="quarter" idx="17"/>
          </p:nvPr>
        </p:nvSpPr>
        <p:spPr/>
        <p:txBody>
          <a:bodyPr/>
          <a:lstStyle>
            <a:lvl1pPr>
              <a:defRPr/>
            </a:lvl1pPr>
          </a:lstStyle>
          <a:p>
            <a:pPr>
              <a:defRPr/>
            </a:pPr>
            <a:endParaRPr lang="sv-SE"/>
          </a:p>
        </p:txBody>
      </p:sp>
    </p:spTree>
    <p:extLst>
      <p:ext uri="{BB962C8B-B14F-4D97-AF65-F5344CB8AC3E}">
        <p14:creationId xmlns:p14="http://schemas.microsoft.com/office/powerpoint/2010/main" val="373050543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elsida - vit logo för mörka bilder">
    <p:bg>
      <p:bgPr>
        <a:blipFill dpi="0" rotWithShape="1">
          <a:blip r:embed="rId2">
            <a:alphaModFix amt="90000"/>
            <a:extLst>
              <a:ext uri="{BEBA8EAE-BF5A-486C-A8C5-ECC9F3942E4B}">
                <a14:imgProps xmlns:a14="http://schemas.microsoft.com/office/drawing/2010/main">
                  <a14:imgLayer r:embed="rId3">
                    <a14:imgEffect>
                      <a14:sharpenSoften amount="5000"/>
                    </a14:imgEffect>
                    <a14:imgEffect>
                      <a14:brightnessContrast bright="-10000" contrast="-1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457200" y="1485688"/>
            <a:ext cx="5490000" cy="968400"/>
          </a:xfrm>
          <a:prstGeom prst="rect">
            <a:avLst/>
          </a:prstGeom>
        </p:spPr>
        <p:txBody>
          <a:bodyPr/>
          <a:lstStyle>
            <a:lvl1pPr>
              <a:defRPr>
                <a:solidFill>
                  <a:schemeClr val="bg1"/>
                </a:solidFill>
              </a:defRPr>
            </a:lvl1pPr>
          </a:lstStyle>
          <a:p>
            <a:r>
              <a:rPr lang="sv-SE" dirty="0" smtClean="0"/>
              <a:t>Rubrik</a:t>
            </a:r>
            <a:endParaRPr lang="sv-SE" dirty="0"/>
          </a:p>
        </p:txBody>
      </p:sp>
      <p:sp>
        <p:nvSpPr>
          <p:cNvPr id="3" name="Underrubrik 2"/>
          <p:cNvSpPr>
            <a:spLocks noGrp="1"/>
          </p:cNvSpPr>
          <p:nvPr>
            <p:ph type="subTitle" idx="1" hasCustomPrompt="1"/>
          </p:nvPr>
        </p:nvSpPr>
        <p:spPr>
          <a:xfrm>
            <a:off x="457201" y="2468488"/>
            <a:ext cx="5472608" cy="1752600"/>
          </a:xfrm>
          <a:prstGeom prst="rect">
            <a:avLst/>
          </a:prstGeom>
        </p:spPr>
        <p:txBody>
          <a:bodyPr/>
          <a:lstStyle>
            <a:lvl1pPr marL="0" indent="0" algn="l">
              <a:buNone/>
              <a:defRPr baseline="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sv-SE" dirty="0" smtClean="0"/>
              <a:t>Skriv eventuell underrubrik här</a:t>
            </a:r>
            <a:endParaRPr lang="sv-SE" dirty="0"/>
          </a:p>
        </p:txBody>
      </p:sp>
      <p:pic>
        <p:nvPicPr>
          <p:cNvPr id="8" name="Bildobjekt 7"/>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7649369" y="483102"/>
            <a:ext cx="1026000" cy="468000"/>
          </a:xfrm>
          <a:prstGeom prst="rect">
            <a:avLst/>
          </a:prstGeom>
        </p:spPr>
      </p:pic>
      <p:sp>
        <p:nvSpPr>
          <p:cNvPr id="9" name="textruta 8"/>
          <p:cNvSpPr txBox="1"/>
          <p:nvPr userDrawn="1"/>
        </p:nvSpPr>
        <p:spPr>
          <a:xfrm>
            <a:off x="9216516" y="39970"/>
            <a:ext cx="1188132" cy="4293483"/>
          </a:xfrm>
          <a:prstGeom prst="rect">
            <a:avLst/>
          </a:prstGeom>
          <a:noFill/>
        </p:spPr>
        <p:txBody>
          <a:bodyPr wrap="square" rtlCol="0">
            <a:spAutoFit/>
          </a:bodyPr>
          <a:lstStyle/>
          <a:p>
            <a:r>
              <a:rPr lang="sv-SE" sz="1050" dirty="0" smtClean="0">
                <a:solidFill>
                  <a:schemeClr val="tx2"/>
                </a:solidFill>
              </a:rPr>
              <a:t>För att byta bakgrundsbild klicka på STHLM bilder på fliken Start. </a:t>
            </a:r>
          </a:p>
          <a:p>
            <a:endParaRPr lang="sv-SE" sz="1050" dirty="0" smtClean="0">
              <a:solidFill>
                <a:schemeClr val="tx2"/>
              </a:solidFill>
            </a:endParaRPr>
          </a:p>
          <a:p>
            <a:r>
              <a:rPr lang="sv-SE" sz="1050" dirty="0" smtClean="0">
                <a:solidFill>
                  <a:schemeClr val="tx2"/>
                </a:solidFill>
              </a:rPr>
              <a:t>Har du en egen bild högerklickar du på bakgrundsbilden och väljer Formatera bakgrund och sen Infoga från: Fil. </a:t>
            </a:r>
          </a:p>
          <a:p>
            <a:r>
              <a:rPr lang="sv-SE" sz="1050" dirty="0" smtClean="0">
                <a:solidFill>
                  <a:schemeClr val="tx2"/>
                </a:solidFill>
              </a:rPr>
              <a:t> </a:t>
            </a:r>
          </a:p>
          <a:p>
            <a:r>
              <a:rPr lang="sv-SE" sz="1050" dirty="0" smtClean="0">
                <a:solidFill>
                  <a:schemeClr val="tx2"/>
                </a:solidFill>
              </a:rPr>
              <a:t>Tänk på att logotypen alltid ska vara tydlig. Vit logotyp mot mörk bakgrund och svart logotyp mot ljus.</a:t>
            </a:r>
          </a:p>
          <a:p>
            <a:r>
              <a:rPr lang="sv-SE" sz="1050" dirty="0" smtClean="0">
                <a:solidFill>
                  <a:schemeClr val="tx2"/>
                </a:solidFill>
              </a:rPr>
              <a:t>Byt mellan de olika under Layout. </a:t>
            </a:r>
          </a:p>
        </p:txBody>
      </p:sp>
      <p:pic>
        <p:nvPicPr>
          <p:cNvPr id="10" name="Bildobjekt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3508" y="154263"/>
            <a:ext cx="1164958" cy="1095198"/>
          </a:xfrm>
          <a:prstGeom prst="rect">
            <a:avLst/>
          </a:prstGeom>
        </p:spPr>
      </p:pic>
      <p:sp>
        <p:nvSpPr>
          <p:cNvPr id="12" name="Rubrik 1"/>
          <p:cNvSpPr txBox="1">
            <a:spLocks/>
          </p:cNvSpPr>
          <p:nvPr userDrawn="1"/>
        </p:nvSpPr>
        <p:spPr>
          <a:xfrm>
            <a:off x="1385647" y="477576"/>
            <a:ext cx="5583794" cy="595536"/>
          </a:xfrm>
          <a:prstGeom prst="rect">
            <a:avLst/>
          </a:prstGeom>
        </p:spPr>
        <p:txBody>
          <a:bodyPr vert="horz" lIns="0" tIns="0" rIns="0" bIns="0" rtlCol="0" anchor="ctr" anchorCtr="0">
            <a:noAutofit/>
          </a:bodyPr>
          <a:lstStyle>
            <a:lvl1pPr algn="l" defTabSz="914400" rtl="0" eaLnBrk="1" latinLnBrk="0" hangingPunct="1">
              <a:spcBef>
                <a:spcPct val="0"/>
              </a:spcBef>
              <a:buNone/>
              <a:defRPr sz="2800" b="1" i="0" kern="1200" baseline="0">
                <a:solidFill>
                  <a:schemeClr val="accent5"/>
                </a:solidFill>
                <a:latin typeface="+mj-lt"/>
                <a:ea typeface="+mj-ea"/>
                <a:cs typeface="+mj-cs"/>
              </a:defRPr>
            </a:lvl1pPr>
          </a:lstStyle>
          <a:p>
            <a:r>
              <a:rPr lang="sv-SE" sz="2400" dirty="0" smtClean="0">
                <a:solidFill>
                  <a:schemeClr val="bg1"/>
                </a:solidFill>
              </a:rPr>
              <a:t>Modernisering av sociala system</a:t>
            </a:r>
            <a:endParaRPr lang="sv-SE" sz="2400" dirty="0">
              <a:solidFill>
                <a:schemeClr val="bg1"/>
              </a:solidFill>
            </a:endParaRPr>
          </a:p>
        </p:txBody>
      </p:sp>
      <p:sp>
        <p:nvSpPr>
          <p:cNvPr id="14" name="textruta 8"/>
          <p:cNvSpPr txBox="1">
            <a:spLocks noChangeArrowheads="1"/>
          </p:cNvSpPr>
          <p:nvPr userDrawn="1"/>
        </p:nvSpPr>
        <p:spPr bwMode="auto">
          <a:xfrm>
            <a:off x="469482" y="6240330"/>
            <a:ext cx="2601913"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GB" sz="750" b="1" noProof="0" dirty="0" smtClean="0">
                <a:solidFill>
                  <a:schemeClr val="bg1"/>
                </a:solidFill>
              </a:rPr>
              <a:t>The Capital of Scandinavia</a:t>
            </a:r>
          </a:p>
        </p:txBody>
      </p:sp>
    </p:spTree>
    <p:extLst>
      <p:ext uri="{BB962C8B-B14F-4D97-AF65-F5344CB8AC3E}">
        <p14:creationId xmlns:p14="http://schemas.microsoft.com/office/powerpoint/2010/main" val="36195850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4" name="Platshållare för datum 3"/>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42058446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4" name="Platshållare för datum 3"/>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73683704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4" name="Platshållare för datum 3"/>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33348051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4" name="Platshållare för datum 3"/>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19580491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4" name="Platshållare för datum 3"/>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3104535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sida-vit logo för mörk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bg1"/>
                </a:solidFill>
              </a:defRPr>
            </a:lvl1pPr>
          </a:lstStyle>
          <a:p>
            <a:r>
              <a:rPr lang="sv-SE" smtClean="0"/>
              <a:t>Klicka här för att ändra format</a:t>
            </a:r>
            <a:endParaRPr lang="sv-SE" dirty="0"/>
          </a:p>
        </p:txBody>
      </p:sp>
      <p:sp>
        <p:nvSpPr>
          <p:cNvPr id="3" name="Underrubrik 2"/>
          <p:cNvSpPr>
            <a:spLocks noGrp="1"/>
          </p:cNvSpPr>
          <p:nvPr>
            <p:ph type="subTitle" idx="1" hasCustomPrompt="1"/>
          </p:nvPr>
        </p:nvSpPr>
        <p:spPr>
          <a:xfrm>
            <a:off x="457200" y="1440000"/>
            <a:ext cx="5472608" cy="1752600"/>
          </a:xfrm>
        </p:spPr>
        <p:txBody>
          <a:bodyPr/>
          <a:lstStyle>
            <a:lvl1pPr marL="0" indent="0" algn="l">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Skriv </a:t>
            </a:r>
            <a:r>
              <a:rPr lang="sv-SE" dirty="0" err="1" smtClean="0"/>
              <a:t>ev</a:t>
            </a:r>
            <a:r>
              <a:rPr lang="sv-SE" dirty="0" smtClean="0"/>
              <a:t> underrubrik här</a:t>
            </a:r>
            <a:endParaRPr lang="sv-SE" dirty="0"/>
          </a:p>
        </p:txBody>
      </p:sp>
      <p:pic>
        <p:nvPicPr>
          <p:cNvPr id="8" name="Bildobjekt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0799" y="467862"/>
            <a:ext cx="1367968" cy="496800"/>
          </a:xfrm>
          <a:prstGeom prst="rect">
            <a:avLst/>
          </a:prstGeom>
        </p:spPr>
      </p:pic>
      <p:sp>
        <p:nvSpPr>
          <p:cNvPr id="7" name="textruta 6"/>
          <p:cNvSpPr txBox="1"/>
          <p:nvPr userDrawn="1"/>
        </p:nvSpPr>
        <p:spPr>
          <a:xfrm>
            <a:off x="9252520" y="13466"/>
            <a:ext cx="1584176" cy="5909310"/>
          </a:xfrm>
          <a:prstGeom prst="rect">
            <a:avLst/>
          </a:prstGeom>
          <a:noFill/>
        </p:spPr>
        <p:txBody>
          <a:bodyPr wrap="square" rtlCol="0">
            <a:spAutoFit/>
          </a:bodyPr>
          <a:lstStyle/>
          <a:p>
            <a:r>
              <a:rPr lang="sv-SE" sz="1400" dirty="0" smtClean="0">
                <a:solidFill>
                  <a:schemeClr val="tx2"/>
                </a:solidFill>
              </a:rPr>
              <a:t>För att byta bakgrundsbild klicka på STHLM bilder på fliken Start. </a:t>
            </a:r>
          </a:p>
          <a:p>
            <a:endParaRPr lang="sv-SE" sz="1400" dirty="0" smtClean="0">
              <a:solidFill>
                <a:schemeClr val="tx2"/>
              </a:solidFill>
            </a:endParaRPr>
          </a:p>
          <a:p>
            <a:r>
              <a:rPr lang="sv-SE" sz="1400" dirty="0" smtClean="0">
                <a:solidFill>
                  <a:schemeClr val="tx2"/>
                </a:solidFill>
              </a:rPr>
              <a:t>Har du en egen bild högerklickar du på bakgrundsbilden och väljer Formatera bakgrund och sen Infoga från: Fil. </a:t>
            </a:r>
          </a:p>
          <a:p>
            <a:r>
              <a:rPr lang="sv-SE" sz="1400" dirty="0" smtClean="0">
                <a:solidFill>
                  <a:schemeClr val="tx2"/>
                </a:solidFill>
              </a:rPr>
              <a:t> </a:t>
            </a:r>
          </a:p>
          <a:p>
            <a:r>
              <a:rPr lang="sv-SE" sz="1400" dirty="0" smtClean="0">
                <a:solidFill>
                  <a:schemeClr val="tx2"/>
                </a:solidFill>
              </a:rPr>
              <a:t>Tänk på att logotypen alltid ska vara tydlig. Vit logotyp mot mörk bakgrund och svart logotyp mot ljus.</a:t>
            </a:r>
          </a:p>
          <a:p>
            <a:r>
              <a:rPr lang="sv-SE" sz="1400" dirty="0" smtClean="0">
                <a:solidFill>
                  <a:schemeClr val="tx2"/>
                </a:solidFill>
              </a:rPr>
              <a:t>Byt mellan de olika under Layout. </a:t>
            </a:r>
          </a:p>
        </p:txBody>
      </p:sp>
    </p:spTree>
    <p:extLst>
      <p:ext uri="{BB962C8B-B14F-4D97-AF65-F5344CB8AC3E}">
        <p14:creationId xmlns:p14="http://schemas.microsoft.com/office/powerpoint/2010/main" val="404179579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lvl1pPr algn="l">
              <a:defRPr sz="2800" baseline="0"/>
            </a:lvl1pPr>
          </a:lstStyle>
          <a:p>
            <a:r>
              <a:rPr lang="sv-SE" smtClean="0"/>
              <a:t>Klicka här för att ändra format</a:t>
            </a:r>
            <a:endParaRPr lang="sv-SE" dirty="0"/>
          </a:p>
        </p:txBody>
      </p:sp>
      <p:sp>
        <p:nvSpPr>
          <p:cNvPr id="3" name="Platshållare för innehåll 2"/>
          <p:cNvSpPr>
            <a:spLocks noGrp="1"/>
          </p:cNvSpPr>
          <p:nvPr>
            <p:ph idx="1"/>
          </p:nvPr>
        </p:nvSpPr>
        <p:spPr>
          <a:xfrm>
            <a:off x="457200" y="1600201"/>
            <a:ext cx="8229600" cy="3989039"/>
          </a:xfrm>
        </p:spPr>
        <p:txBody>
          <a:bodyPr/>
          <a:lstStyle>
            <a:lvl2pPr>
              <a:defRPr sz="2000"/>
            </a:lvl2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10" name="Bildobjekt 9"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2" name="Platshållare för datum 11"/>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6" name="Platshållare för sidfot 15"/>
          <p:cNvSpPr>
            <a:spLocks noGrp="1"/>
          </p:cNvSpPr>
          <p:nvPr>
            <p:ph type="ftr" sz="quarter" idx="11"/>
          </p:nvPr>
        </p:nvSpPr>
        <p:spPr/>
        <p:txBody>
          <a:bodyPr/>
          <a:lstStyle/>
          <a:p>
            <a:endParaRPr lang="en-US" dirty="0"/>
          </a:p>
        </p:txBody>
      </p:sp>
      <p:sp>
        <p:nvSpPr>
          <p:cNvPr id="17" name="Platshållare för bildnummer 16"/>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sida-svart logo för ljusa bi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tx1"/>
                </a:solidFill>
              </a:defRPr>
            </a:lvl1pPr>
          </a:lstStyle>
          <a:p>
            <a:r>
              <a:rPr lang="sv-SE" smtClean="0"/>
              <a:t>Klicka här för att ändra format</a:t>
            </a:r>
            <a:endParaRPr lang="sv-SE" dirty="0"/>
          </a:p>
        </p:txBody>
      </p:sp>
      <p:sp>
        <p:nvSpPr>
          <p:cNvPr id="3" name="Underrubrik 2"/>
          <p:cNvSpPr>
            <a:spLocks noGrp="1"/>
          </p:cNvSpPr>
          <p:nvPr>
            <p:ph type="subTitle" idx="1" hasCustomPrompt="1"/>
          </p:nvPr>
        </p:nvSpPr>
        <p:spPr>
          <a:xfrm>
            <a:off x="457200" y="1440000"/>
            <a:ext cx="5472608" cy="17526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Skriv </a:t>
            </a:r>
            <a:r>
              <a:rPr lang="sv-SE" dirty="0" err="1" smtClean="0"/>
              <a:t>ev</a:t>
            </a:r>
            <a:r>
              <a:rPr lang="sv-SE" dirty="0" smtClean="0"/>
              <a:t> underrubrik här</a:t>
            </a:r>
            <a:endParaRPr lang="sv-SE" dirty="0"/>
          </a:p>
        </p:txBody>
      </p:sp>
      <p:pic>
        <p:nvPicPr>
          <p:cNvPr id="10" name="Bildobjekt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7" name="textruta 6"/>
          <p:cNvSpPr txBox="1"/>
          <p:nvPr userDrawn="1"/>
        </p:nvSpPr>
        <p:spPr>
          <a:xfrm>
            <a:off x="9252520" y="13466"/>
            <a:ext cx="1584176" cy="5909310"/>
          </a:xfrm>
          <a:prstGeom prst="rect">
            <a:avLst/>
          </a:prstGeom>
          <a:noFill/>
        </p:spPr>
        <p:txBody>
          <a:bodyPr wrap="square" rtlCol="0">
            <a:spAutoFit/>
          </a:bodyPr>
          <a:lstStyle/>
          <a:p>
            <a:r>
              <a:rPr lang="sv-SE" sz="1400" dirty="0" smtClean="0">
                <a:solidFill>
                  <a:schemeClr val="tx2"/>
                </a:solidFill>
              </a:rPr>
              <a:t>För att byta bakgrundsbild klicka på STHLM bilder på fliken Start. </a:t>
            </a:r>
          </a:p>
          <a:p>
            <a:endParaRPr lang="sv-SE" sz="1400" dirty="0" smtClean="0">
              <a:solidFill>
                <a:schemeClr val="tx2"/>
              </a:solidFill>
            </a:endParaRPr>
          </a:p>
          <a:p>
            <a:r>
              <a:rPr lang="sv-SE" sz="1400" dirty="0" smtClean="0">
                <a:solidFill>
                  <a:schemeClr val="tx2"/>
                </a:solidFill>
              </a:rPr>
              <a:t>Har du en egen bild högerklickar du på bakgrundsbilden och väljer Formatera bakgrund och sen Infoga från: Fil. </a:t>
            </a:r>
          </a:p>
          <a:p>
            <a:r>
              <a:rPr lang="sv-SE" sz="1400" dirty="0" smtClean="0">
                <a:solidFill>
                  <a:schemeClr val="tx2"/>
                </a:solidFill>
              </a:rPr>
              <a:t> </a:t>
            </a:r>
          </a:p>
          <a:p>
            <a:r>
              <a:rPr lang="sv-SE" sz="1400" dirty="0" smtClean="0">
                <a:solidFill>
                  <a:schemeClr val="tx2"/>
                </a:solidFill>
              </a:rPr>
              <a:t>Tänk på att logotypen alltid ska vara tydlig. Vit logotyp mot mörk bakgrund och svart logotyp mot ljus.</a:t>
            </a:r>
          </a:p>
          <a:p>
            <a:r>
              <a:rPr lang="sv-SE" sz="1400" dirty="0" smtClean="0">
                <a:solidFill>
                  <a:schemeClr val="tx2"/>
                </a:solidFill>
              </a:rPr>
              <a:t>Byt mellan de olika under Layout. </a:t>
            </a:r>
          </a:p>
        </p:txBody>
      </p:sp>
    </p:spTree>
    <p:extLst>
      <p:ext uri="{BB962C8B-B14F-4D97-AF65-F5344CB8AC3E}">
        <p14:creationId xmlns:p14="http://schemas.microsoft.com/office/powerpoint/2010/main" val="317255252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elsida -  svart logo grå bakgrund">
    <p:bg>
      <p:bgPr>
        <a:solidFill>
          <a:srgbClr val="F5F3EE"/>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457200" y="457200"/>
            <a:ext cx="5490000" cy="968400"/>
          </a:xfrm>
        </p:spPr>
        <p:txBody>
          <a:bodyPr/>
          <a:lstStyle>
            <a:lvl1pPr>
              <a:defRPr>
                <a:solidFill>
                  <a:schemeClr val="tx1"/>
                </a:solidFill>
              </a:defRPr>
            </a:lvl1pPr>
          </a:lstStyle>
          <a:p>
            <a:r>
              <a:rPr lang="sv-SE" smtClean="0"/>
              <a:t>Klicka här för att ändra format</a:t>
            </a:r>
            <a:endParaRPr lang="sv-SE" dirty="0"/>
          </a:p>
        </p:txBody>
      </p:sp>
      <p:sp>
        <p:nvSpPr>
          <p:cNvPr id="4" name="Platshållare för text 3"/>
          <p:cNvSpPr>
            <a:spLocks noGrp="1"/>
          </p:cNvSpPr>
          <p:nvPr>
            <p:ph type="body" sz="quarter" idx="10" hasCustomPrompt="1"/>
          </p:nvPr>
        </p:nvSpPr>
        <p:spPr>
          <a:xfrm>
            <a:off x="457200" y="1440000"/>
            <a:ext cx="5479200" cy="1753200"/>
          </a:xfrm>
        </p:spPr>
        <p:txBody>
          <a:bodyPr/>
          <a:lstStyle>
            <a:lvl1pPr marL="0" indent="0">
              <a:buNone/>
              <a:defRPr/>
            </a:lvl1pPr>
          </a:lstStyle>
          <a:p>
            <a:r>
              <a:rPr lang="sv-SE" dirty="0" smtClean="0"/>
              <a:t>Skriv </a:t>
            </a:r>
            <a:r>
              <a:rPr lang="sv-SE" dirty="0" err="1" smtClean="0"/>
              <a:t>ev</a:t>
            </a:r>
            <a:r>
              <a:rPr lang="sv-SE" dirty="0" smtClean="0"/>
              <a:t> underrubrik här</a:t>
            </a:r>
            <a:endParaRPr lang="sv-SE" dirty="0"/>
          </a:p>
        </p:txBody>
      </p:sp>
      <p:pic>
        <p:nvPicPr>
          <p:cNvPr id="11" name="Bildobjekt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Tree>
    <p:extLst>
      <p:ext uri="{BB962C8B-B14F-4D97-AF65-F5344CB8AC3E}">
        <p14:creationId xmlns:p14="http://schemas.microsoft.com/office/powerpoint/2010/main" val="139185982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1">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5"/>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smtClean="0">
                <a:solidFill>
                  <a:srgbClr val="000000"/>
                </a:solidFill>
                <a:latin typeface="+mn-lt"/>
                <a:ea typeface="+mn-ea"/>
                <a:cs typeface="+mn-cs"/>
              </a:rPr>
              <a:t>  </a:t>
            </a:r>
            <a:endParaRPr lang="sv-SE" sz="2000" dirty="0">
              <a:solidFill>
                <a:srgbClr val="000000"/>
              </a:solidFill>
              <a:latin typeface="+mn-lt"/>
              <a:ea typeface="+mn-ea"/>
              <a:cs typeface="+mn-cs"/>
            </a:endParaRP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1"/>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16131876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2">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3"/>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smtClean="0">
                <a:solidFill>
                  <a:srgbClr val="000000"/>
                </a:solidFill>
                <a:latin typeface="+mn-lt"/>
                <a:ea typeface="+mn-ea"/>
                <a:cs typeface="+mn-cs"/>
              </a:rPr>
              <a:t>  </a:t>
            </a:r>
            <a:endParaRPr lang="sv-SE" sz="2000" dirty="0">
              <a:solidFill>
                <a:srgbClr val="000000"/>
              </a:solidFill>
              <a:latin typeface="+mn-lt"/>
              <a:ea typeface="+mn-ea"/>
              <a:cs typeface="+mn-cs"/>
            </a:endParaRP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tx2"/>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292897047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3">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accent1"/>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smtClean="0">
                <a:solidFill>
                  <a:srgbClr val="000000"/>
                </a:solidFill>
                <a:latin typeface="+mn-lt"/>
                <a:ea typeface="+mn-ea"/>
                <a:cs typeface="+mn-cs"/>
              </a:rPr>
              <a:t>  </a:t>
            </a:r>
            <a:endParaRPr lang="sv-SE" sz="2000" dirty="0">
              <a:solidFill>
                <a:srgbClr val="000000"/>
              </a:solidFill>
              <a:latin typeface="+mn-lt"/>
              <a:ea typeface="+mn-ea"/>
              <a:cs typeface="+mn-cs"/>
            </a:endParaRP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5"/>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72332261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elsida - Färgrutor alt 4">
    <p:spTree>
      <p:nvGrpSpPr>
        <p:cNvPr id="1" name=""/>
        <p:cNvGrpSpPr/>
        <p:nvPr/>
      </p:nvGrpSpPr>
      <p:grpSpPr>
        <a:xfrm>
          <a:off x="0" y="0"/>
          <a:ext cx="0" cy="0"/>
          <a:chOff x="0" y="0"/>
          <a:chExt cx="0" cy="0"/>
        </a:xfrm>
      </p:grpSpPr>
      <p:sp>
        <p:nvSpPr>
          <p:cNvPr id="6" name="Platshållare för text 16"/>
          <p:cNvSpPr txBox="1">
            <a:spLocks/>
          </p:cNvSpPr>
          <p:nvPr userDrawn="1"/>
        </p:nvSpPr>
        <p:spPr>
          <a:xfrm>
            <a:off x="457200" y="457200"/>
            <a:ext cx="5508000" cy="3960813"/>
          </a:xfrm>
          <a:prstGeom prst="rect">
            <a:avLst/>
          </a:prstGeom>
          <a:solidFill>
            <a:schemeClr val="tx2"/>
          </a:solidFill>
          <a:ln>
            <a:noFill/>
          </a:ln>
        </p:spPr>
        <p:txBody>
          <a:bodyPr lIns="234000" rIns="234000"/>
          <a:lstStyle>
            <a:lvl1pPr>
              <a:buNone/>
              <a:defRPr/>
            </a:lvl1pPr>
          </a:lstStyle>
          <a:p>
            <a:pPr fontAlgn="auto">
              <a:lnSpc>
                <a:spcPts val="2000"/>
              </a:lnSpc>
              <a:spcBef>
                <a:spcPts val="0"/>
              </a:spcBef>
              <a:spcAft>
                <a:spcPts val="0"/>
              </a:spcAft>
              <a:buFont typeface="Arial" pitchFamily="34" charset="0"/>
              <a:buNone/>
              <a:defRPr/>
            </a:pPr>
            <a:r>
              <a:rPr lang="sv-SE" sz="2000" dirty="0" smtClean="0">
                <a:solidFill>
                  <a:srgbClr val="000000"/>
                </a:solidFill>
                <a:latin typeface="+mn-lt"/>
                <a:ea typeface="+mn-ea"/>
                <a:cs typeface="+mn-cs"/>
              </a:rPr>
              <a:t>  </a:t>
            </a:r>
            <a:endParaRPr lang="sv-SE" sz="2000" dirty="0">
              <a:solidFill>
                <a:srgbClr val="000000"/>
              </a:solidFill>
              <a:latin typeface="+mn-lt"/>
              <a:ea typeface="+mn-ea"/>
              <a:cs typeface="+mn-cs"/>
            </a:endParaRPr>
          </a:p>
        </p:txBody>
      </p:sp>
      <p:sp>
        <p:nvSpPr>
          <p:cNvPr id="2" name="Rubrik 1"/>
          <p:cNvSpPr>
            <a:spLocks noGrp="1"/>
          </p:cNvSpPr>
          <p:nvPr>
            <p:ph type="title"/>
          </p:nvPr>
        </p:nvSpPr>
        <p:spPr bwMode="white">
          <a:xfrm>
            <a:off x="683568" y="628016"/>
            <a:ext cx="5112568" cy="1144800"/>
          </a:xfrm>
        </p:spPr>
        <p:txBody>
          <a:bodyPr/>
          <a:lstStyle>
            <a:lvl1pPr>
              <a:defRPr>
                <a:solidFill>
                  <a:schemeClr val="bg1"/>
                </a:solidFill>
              </a:defRPr>
            </a:lvl1pPr>
          </a:lstStyle>
          <a:p>
            <a:r>
              <a:rPr lang="sv-SE" smtClean="0"/>
              <a:t>Klicka här för att ändra format</a:t>
            </a:r>
            <a:endParaRPr lang="sv-SE" dirty="0"/>
          </a:p>
        </p:txBody>
      </p:sp>
      <p:sp>
        <p:nvSpPr>
          <p:cNvPr id="10" name="Platshållare för text 9"/>
          <p:cNvSpPr>
            <a:spLocks noGrp="1"/>
          </p:cNvSpPr>
          <p:nvPr>
            <p:ph type="body" sz="quarter" idx="14"/>
          </p:nvPr>
        </p:nvSpPr>
        <p:spPr bwMode="white">
          <a:xfrm>
            <a:off x="683568" y="1844674"/>
            <a:ext cx="5112568" cy="2376413"/>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smtClean="0"/>
              <a:t>Redigera format för bakgrundstext</a:t>
            </a:r>
          </a:p>
        </p:txBody>
      </p:sp>
      <p:sp>
        <p:nvSpPr>
          <p:cNvPr id="8" name="Platshållare för bild 7"/>
          <p:cNvSpPr>
            <a:spLocks noGrp="1"/>
          </p:cNvSpPr>
          <p:nvPr>
            <p:ph type="pic" sz="quarter" idx="13"/>
          </p:nvPr>
        </p:nvSpPr>
        <p:spPr>
          <a:xfrm>
            <a:off x="5947200" y="4418012"/>
            <a:ext cx="2739600" cy="1980000"/>
          </a:xfrm>
          <a:solidFill>
            <a:schemeClr val="accent3"/>
          </a:solidFill>
        </p:spPr>
        <p:txBody>
          <a:bodyPr anchor="t" anchorCtr="1"/>
          <a:lstStyle>
            <a:lvl1pPr marL="0" indent="0">
              <a:buFontTx/>
              <a:buNone/>
              <a:defRPr>
                <a:solidFill>
                  <a:schemeClr val="bg1"/>
                </a:solidFill>
              </a:defRPr>
            </a:lvl1pPr>
          </a:lstStyle>
          <a:p>
            <a:r>
              <a:rPr lang="sv-SE" smtClean="0"/>
              <a:t>Klicka på ikonen för att lägga till en bild</a:t>
            </a:r>
            <a:endParaRPr lang="sv-SE"/>
          </a:p>
        </p:txBody>
      </p:sp>
      <p:pic>
        <p:nvPicPr>
          <p:cNvPr id="9" name="Bildobjekt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0800" y="467862"/>
            <a:ext cx="1367968" cy="468276"/>
          </a:xfrm>
          <a:prstGeom prst="rect">
            <a:avLst/>
          </a:prstGeom>
        </p:spPr>
      </p:pic>
      <p:sp>
        <p:nvSpPr>
          <p:cNvPr id="11" name="textruta 10"/>
          <p:cNvSpPr txBox="1"/>
          <p:nvPr userDrawn="1"/>
        </p:nvSpPr>
        <p:spPr>
          <a:xfrm>
            <a:off x="9324528" y="44417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260017145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13" hasCustomPrompt="1"/>
          </p:nvPr>
        </p:nvSpPr>
        <p:spPr>
          <a:xfrm>
            <a:off x="460375" y="5733256"/>
            <a:ext cx="7282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4" name="Platshållare för datum 3"/>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397294798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vå spalter">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440001"/>
            <a:ext cx="3888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805185" y="1440000"/>
            <a:ext cx="3888000" cy="3960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Platshållare för text 4"/>
          <p:cNvSpPr>
            <a:spLocks noGrp="1"/>
          </p:cNvSpPr>
          <p:nvPr>
            <p:ph type="body" sz="quarter" idx="13" hasCustomPrompt="1"/>
          </p:nvPr>
        </p:nvSpPr>
        <p:spPr>
          <a:xfrm>
            <a:off x="460374" y="5445224"/>
            <a:ext cx="3888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0" name="Platshållare för text 4"/>
          <p:cNvSpPr>
            <a:spLocks noGrp="1"/>
          </p:cNvSpPr>
          <p:nvPr>
            <p:ph type="body" sz="quarter" idx="14" hasCustomPrompt="1"/>
          </p:nvPr>
        </p:nvSpPr>
        <p:spPr>
          <a:xfrm>
            <a:off x="4805185" y="5445224"/>
            <a:ext cx="3888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1" name="Platshållare för datum 10"/>
          <p:cNvSpPr>
            <a:spLocks noGrp="1"/>
          </p:cNvSpPr>
          <p:nvPr>
            <p:ph type="dt" sz="half" idx="10"/>
          </p:nvPr>
        </p:nvSpPr>
        <p:spPr/>
        <p:txBody>
          <a:bodyPr/>
          <a:lstStyle/>
          <a:p>
            <a:r>
              <a:rPr lang="sv-SE" smtClean="0"/>
              <a:t>20XX-XX-XX</a:t>
            </a:r>
            <a:endParaRPr lang="sv-SE" dirty="0"/>
          </a:p>
        </p:txBody>
      </p:sp>
      <p:sp>
        <p:nvSpPr>
          <p:cNvPr id="12" name="Platshållare för sidfot 11"/>
          <p:cNvSpPr>
            <a:spLocks noGrp="1"/>
          </p:cNvSpPr>
          <p:nvPr>
            <p:ph type="ftr" sz="quarter" idx="11"/>
          </p:nvPr>
        </p:nvSpPr>
        <p:spPr/>
        <p:txBody>
          <a:bodyPr/>
          <a:lstStyle/>
          <a:p>
            <a:r>
              <a:rPr lang="sv-SE" smtClean="0"/>
              <a:t>Skriv eventuell sidfot här</a:t>
            </a:r>
            <a:endParaRPr lang="sv-SE" dirty="0"/>
          </a:p>
        </p:txBody>
      </p:sp>
      <p:sp>
        <p:nvSpPr>
          <p:cNvPr id="13" name="Platshållare för bildnummer 12"/>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6438400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bild hög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5" name="Platshållare för text 4"/>
          <p:cNvSpPr>
            <a:spLocks noGrp="1"/>
          </p:cNvSpPr>
          <p:nvPr>
            <p:ph type="body" sz="quarter" idx="18"/>
          </p:nvPr>
        </p:nvSpPr>
        <p:spPr>
          <a:xfrm>
            <a:off x="457200" y="1440000"/>
            <a:ext cx="3888000" cy="396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Platshållare för bild 8"/>
          <p:cNvSpPr>
            <a:spLocks noGrp="1"/>
          </p:cNvSpPr>
          <p:nvPr>
            <p:ph type="pic" sz="quarter" idx="13"/>
          </p:nvPr>
        </p:nvSpPr>
        <p:spPr>
          <a:xfrm>
            <a:off x="4572513" y="1440000"/>
            <a:ext cx="4104000" cy="3960000"/>
          </a:xfrm>
        </p:spPr>
        <p:txBody>
          <a:bodyPr/>
          <a:lstStyle>
            <a:lvl1pPr marL="0" indent="0">
              <a:buFontTx/>
              <a:buNone/>
              <a:defRPr/>
            </a:lvl1pPr>
          </a:lstStyle>
          <a:p>
            <a:r>
              <a:rPr lang="sv-SE" smtClean="0"/>
              <a:t>Klicka på ikonen för att lägga till en bild</a:t>
            </a:r>
            <a:endParaRPr lang="sv-SE"/>
          </a:p>
        </p:txBody>
      </p:sp>
      <p:sp>
        <p:nvSpPr>
          <p:cNvPr id="8" name="Platshållare för text 4"/>
          <p:cNvSpPr>
            <a:spLocks noGrp="1"/>
          </p:cNvSpPr>
          <p:nvPr>
            <p:ph type="body" sz="quarter" idx="17" hasCustomPrompt="1"/>
          </p:nvPr>
        </p:nvSpPr>
        <p:spPr>
          <a:xfrm>
            <a:off x="4572513" y="5446800"/>
            <a:ext cx="4104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3" name="Platshållare för datum 12"/>
          <p:cNvSpPr>
            <a:spLocks noGrp="1"/>
          </p:cNvSpPr>
          <p:nvPr>
            <p:ph type="dt" sz="half" idx="14"/>
          </p:nvPr>
        </p:nvSpPr>
        <p:spPr/>
        <p:txBody>
          <a:bodyPr/>
          <a:lstStyle/>
          <a:p>
            <a:r>
              <a:rPr lang="sv-SE" smtClean="0"/>
              <a:t>20XX-XX-XX</a:t>
            </a:r>
            <a:endParaRPr lang="sv-SE" dirty="0"/>
          </a:p>
        </p:txBody>
      </p:sp>
      <p:sp>
        <p:nvSpPr>
          <p:cNvPr id="14" name="Platshållare för sidfot 13"/>
          <p:cNvSpPr>
            <a:spLocks noGrp="1"/>
          </p:cNvSpPr>
          <p:nvPr>
            <p:ph type="ftr" sz="quarter" idx="15"/>
          </p:nvPr>
        </p:nvSpPr>
        <p:spPr/>
        <p:txBody>
          <a:bodyPr/>
          <a:lstStyle/>
          <a:p>
            <a:r>
              <a:rPr lang="sv-SE" smtClean="0"/>
              <a:t>Skriv eventuell sidfot här</a:t>
            </a:r>
            <a:endParaRPr lang="sv-SE" dirty="0"/>
          </a:p>
        </p:txBody>
      </p:sp>
      <p:sp>
        <p:nvSpPr>
          <p:cNvPr id="15" name="Platshållare för bildnummer 14"/>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259523040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 bild vänster">
    <p:spTree>
      <p:nvGrpSpPr>
        <p:cNvPr id="1" name=""/>
        <p:cNvGrpSpPr/>
        <p:nvPr/>
      </p:nvGrpSpPr>
      <p:grpSpPr>
        <a:xfrm>
          <a:off x="0" y="0"/>
          <a:ext cx="0" cy="0"/>
          <a:chOff x="0" y="0"/>
          <a:chExt cx="0" cy="0"/>
        </a:xfrm>
      </p:grpSpPr>
      <p:sp>
        <p:nvSpPr>
          <p:cNvPr id="3" name="Rubrik 2"/>
          <p:cNvSpPr>
            <a:spLocks noGrp="1"/>
          </p:cNvSpPr>
          <p:nvPr>
            <p:ph type="title"/>
          </p:nvPr>
        </p:nvSpPr>
        <p:spPr>
          <a:xfrm>
            <a:off x="457200" y="457200"/>
            <a:ext cx="8229600" cy="831600"/>
          </a:xfrm>
        </p:spPr>
        <p:txBody>
          <a:bodyPr/>
          <a:lstStyle/>
          <a:p>
            <a:r>
              <a:rPr lang="sv-SE" smtClean="0"/>
              <a:t>Klicka här för att ändra format</a:t>
            </a:r>
            <a:endParaRPr lang="sv-SE" dirty="0"/>
          </a:p>
        </p:txBody>
      </p:sp>
      <p:sp>
        <p:nvSpPr>
          <p:cNvPr id="9" name="Platshållare för bild 8"/>
          <p:cNvSpPr>
            <a:spLocks noGrp="1"/>
          </p:cNvSpPr>
          <p:nvPr>
            <p:ph type="pic" sz="quarter" idx="13"/>
          </p:nvPr>
        </p:nvSpPr>
        <p:spPr>
          <a:xfrm>
            <a:off x="457200" y="1439998"/>
            <a:ext cx="4104000" cy="3960000"/>
          </a:xfrm>
        </p:spPr>
        <p:txBody>
          <a:bodyPr/>
          <a:lstStyle>
            <a:lvl1pPr marL="0" indent="0">
              <a:buFontTx/>
              <a:buNone/>
              <a:defRPr/>
            </a:lvl1pPr>
          </a:lstStyle>
          <a:p>
            <a:r>
              <a:rPr lang="sv-SE" smtClean="0"/>
              <a:t>Klicka på ikonen för att lägga till en bild</a:t>
            </a:r>
            <a:endParaRPr lang="sv-SE" dirty="0"/>
          </a:p>
        </p:txBody>
      </p:sp>
      <p:sp>
        <p:nvSpPr>
          <p:cNvPr id="5" name="Platshållare för text 4"/>
          <p:cNvSpPr>
            <a:spLocks noGrp="1"/>
          </p:cNvSpPr>
          <p:nvPr>
            <p:ph type="body" sz="quarter" idx="18"/>
          </p:nvPr>
        </p:nvSpPr>
        <p:spPr>
          <a:xfrm>
            <a:off x="4798800" y="1439863"/>
            <a:ext cx="3888000" cy="3960000"/>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8" name="Platshållare för text 4"/>
          <p:cNvSpPr>
            <a:spLocks noGrp="1"/>
          </p:cNvSpPr>
          <p:nvPr>
            <p:ph type="body" sz="quarter" idx="17" hasCustomPrompt="1"/>
          </p:nvPr>
        </p:nvSpPr>
        <p:spPr>
          <a:xfrm>
            <a:off x="460374" y="5446800"/>
            <a:ext cx="4104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1" name="Platshållare för datum 10"/>
          <p:cNvSpPr>
            <a:spLocks noGrp="1"/>
          </p:cNvSpPr>
          <p:nvPr>
            <p:ph type="dt" sz="half" idx="14"/>
          </p:nvPr>
        </p:nvSpPr>
        <p:spPr/>
        <p:txBody>
          <a:bodyPr/>
          <a:lstStyle/>
          <a:p>
            <a:r>
              <a:rPr lang="sv-SE" smtClean="0"/>
              <a:t>20XX-XX-XX</a:t>
            </a:r>
            <a:endParaRPr lang="sv-SE" dirty="0"/>
          </a:p>
        </p:txBody>
      </p:sp>
      <p:sp>
        <p:nvSpPr>
          <p:cNvPr id="12" name="Platshållare för sidfot 11"/>
          <p:cNvSpPr>
            <a:spLocks noGrp="1"/>
          </p:cNvSpPr>
          <p:nvPr>
            <p:ph type="ftr" sz="quarter" idx="15"/>
          </p:nvPr>
        </p:nvSpPr>
        <p:spPr/>
        <p:txBody>
          <a:bodyPr/>
          <a:lstStyle/>
          <a:p>
            <a:r>
              <a:rPr lang="sv-SE" smtClean="0"/>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17403048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68313" y="4365104"/>
            <a:ext cx="7772400" cy="1362075"/>
          </a:xfrm>
        </p:spPr>
        <p:txBody>
          <a:bodyPr anchor="t"/>
          <a:lstStyle>
            <a:lvl1pPr algn="l">
              <a:defRPr sz="2800" b="1" cap="none" baseline="0"/>
            </a:lvl1pPr>
          </a:lstStyle>
          <a:p>
            <a:r>
              <a:rPr lang="sv-SE" smtClean="0"/>
              <a:t>Klicka här för att ändra format</a:t>
            </a:r>
            <a:endParaRPr lang="sv-SE" dirty="0"/>
          </a:p>
        </p:txBody>
      </p:sp>
      <p:sp>
        <p:nvSpPr>
          <p:cNvPr id="3" name="Platshållare för text 2"/>
          <p:cNvSpPr>
            <a:spLocks noGrp="1"/>
          </p:cNvSpPr>
          <p:nvPr>
            <p:ph type="body" idx="1"/>
          </p:nvPr>
        </p:nvSpPr>
        <p:spPr>
          <a:xfrm>
            <a:off x="468313" y="2780928"/>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pic>
        <p:nvPicPr>
          <p:cNvPr id="8" name="Bildobjekt 7"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1" name="Platshållare för datum 10"/>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5" name="Platshållare för sidfot 14"/>
          <p:cNvSpPr>
            <a:spLocks noGrp="1"/>
          </p:cNvSpPr>
          <p:nvPr>
            <p:ph type="ftr" sz="quarter" idx="11"/>
          </p:nvPr>
        </p:nvSpPr>
        <p:spPr/>
        <p:txBody>
          <a:bodyPr/>
          <a:lstStyle/>
          <a:p>
            <a:endParaRPr lang="en-US" dirty="0"/>
          </a:p>
        </p:txBody>
      </p:sp>
      <p:sp>
        <p:nvSpPr>
          <p:cNvPr id="16" name="Platshållare för bildnummer 15"/>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vänster bred och text höger">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8229600" cy="831600"/>
          </a:xfrm>
        </p:spPr>
        <p:txBody>
          <a:bodyPr/>
          <a:lstStyle/>
          <a:p>
            <a:r>
              <a:rPr lang="sv-SE" smtClean="0"/>
              <a:t>Klicka här för att ändra format</a:t>
            </a:r>
            <a:endParaRPr lang="sv-SE" dirty="0"/>
          </a:p>
        </p:txBody>
      </p:sp>
      <p:sp>
        <p:nvSpPr>
          <p:cNvPr id="9" name="Platshållare för bild 8"/>
          <p:cNvSpPr>
            <a:spLocks noGrp="1"/>
          </p:cNvSpPr>
          <p:nvPr>
            <p:ph type="pic" sz="quarter" idx="13"/>
          </p:nvPr>
        </p:nvSpPr>
        <p:spPr>
          <a:xfrm>
            <a:off x="457200" y="1439999"/>
            <a:ext cx="5760000" cy="4294051"/>
          </a:xfrm>
        </p:spPr>
        <p:txBody>
          <a:bodyPr/>
          <a:lstStyle>
            <a:lvl1pPr marL="0" indent="0">
              <a:buFontTx/>
              <a:buNone/>
              <a:defRPr/>
            </a:lvl1pPr>
          </a:lstStyle>
          <a:p>
            <a:r>
              <a:rPr lang="sv-SE" smtClean="0"/>
              <a:t>Klicka på ikonen för att lägga till en bild</a:t>
            </a:r>
            <a:endParaRPr lang="sv-SE" dirty="0"/>
          </a:p>
        </p:txBody>
      </p:sp>
      <p:sp>
        <p:nvSpPr>
          <p:cNvPr id="5" name="Platshållare för text 4"/>
          <p:cNvSpPr>
            <a:spLocks noGrp="1"/>
          </p:cNvSpPr>
          <p:nvPr>
            <p:ph type="body" sz="quarter" idx="18"/>
          </p:nvPr>
        </p:nvSpPr>
        <p:spPr>
          <a:xfrm>
            <a:off x="6372000" y="1440000"/>
            <a:ext cx="2314800" cy="4294800"/>
          </a:xfrm>
        </p:spPr>
        <p:txBody>
          <a:bodyPr/>
          <a:lstStyle>
            <a:lvl1pPr>
              <a:defRPr sz="1800"/>
            </a:lvl1pPr>
            <a:lvl2pPr>
              <a:defRPr sz="1800"/>
            </a:lvl2pPr>
            <a:lvl3pPr>
              <a:defRPr sz="1800"/>
            </a:lvl3pPr>
            <a:lvl4pPr>
              <a:defRPr sz="1800"/>
            </a:lvl4pPr>
            <a:lvl5pPr>
              <a:defRPr sz="1800"/>
            </a:lvl5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10" name="Platshållare för text 4"/>
          <p:cNvSpPr>
            <a:spLocks noGrp="1"/>
          </p:cNvSpPr>
          <p:nvPr>
            <p:ph type="body" sz="quarter" idx="17" hasCustomPrompt="1"/>
          </p:nvPr>
        </p:nvSpPr>
        <p:spPr>
          <a:xfrm>
            <a:off x="457200" y="5733256"/>
            <a:ext cx="5760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1" name="Platshållare för datum 10"/>
          <p:cNvSpPr>
            <a:spLocks noGrp="1"/>
          </p:cNvSpPr>
          <p:nvPr>
            <p:ph type="dt" sz="half" idx="14"/>
          </p:nvPr>
        </p:nvSpPr>
        <p:spPr/>
        <p:txBody>
          <a:bodyPr/>
          <a:lstStyle/>
          <a:p>
            <a:r>
              <a:rPr lang="sv-SE" smtClean="0"/>
              <a:t>20XX-XX-XX</a:t>
            </a:r>
            <a:endParaRPr lang="sv-SE" dirty="0"/>
          </a:p>
        </p:txBody>
      </p:sp>
      <p:sp>
        <p:nvSpPr>
          <p:cNvPr id="12" name="Platshållare för sidfot 11"/>
          <p:cNvSpPr>
            <a:spLocks noGrp="1"/>
          </p:cNvSpPr>
          <p:nvPr>
            <p:ph type="ftr" sz="quarter" idx="15"/>
          </p:nvPr>
        </p:nvSpPr>
        <p:spPr/>
        <p:txBody>
          <a:bodyPr/>
          <a:lstStyle/>
          <a:p>
            <a:r>
              <a:rPr lang="sv-SE" smtClean="0"/>
              <a:t>Skriv eventuell sidfot här</a:t>
            </a:r>
            <a:endParaRPr lang="sv-SE" dirty="0"/>
          </a:p>
        </p:txBody>
      </p:sp>
      <p:sp>
        <p:nvSpPr>
          <p:cNvPr id="13" name="Platshållare för bildnummer 12"/>
          <p:cNvSpPr>
            <a:spLocks noGrp="1"/>
          </p:cNvSpPr>
          <p:nvPr>
            <p:ph type="sldNum" sz="quarter" idx="16"/>
          </p:nvPr>
        </p:nvSpPr>
        <p:spPr/>
        <p:txBody>
          <a:bodyPr/>
          <a:lstStyle/>
          <a:p>
            <a:fld id="{A1FA3D87-4B78-4D5D-8368-DA3305501A4C}" type="slidenum">
              <a:rPr lang="sv-SE" smtClean="0"/>
              <a:pPr/>
              <a:t>‹#›</a:t>
            </a:fld>
            <a:endParaRPr lang="sv-SE" dirty="0"/>
          </a:p>
        </p:txBody>
      </p:sp>
      <p:sp>
        <p:nvSpPr>
          <p:cNvPr id="14" name="textruta 13"/>
          <p:cNvSpPr txBox="1"/>
          <p:nvPr userDrawn="1"/>
        </p:nvSpPr>
        <p:spPr>
          <a:xfrm>
            <a:off x="9324528" y="21328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12129646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smtClean="0"/>
              <a:t>Klicka här för att ändra format</a:t>
            </a:r>
            <a:endParaRPr lang="sv-SE" dirty="0"/>
          </a:p>
        </p:txBody>
      </p:sp>
      <p:sp>
        <p:nvSpPr>
          <p:cNvPr id="9" name="Platshållare för bild 8"/>
          <p:cNvSpPr>
            <a:spLocks noGrp="1"/>
          </p:cNvSpPr>
          <p:nvPr>
            <p:ph type="pic" sz="quarter" idx="13"/>
          </p:nvPr>
        </p:nvSpPr>
        <p:spPr>
          <a:xfrm>
            <a:off x="457200" y="1439999"/>
            <a:ext cx="8219256" cy="4294051"/>
          </a:xfrm>
        </p:spPr>
        <p:txBody>
          <a:bodyPr/>
          <a:lstStyle>
            <a:lvl1pPr marL="0" indent="0">
              <a:buFontTx/>
              <a:buNone/>
              <a:defRPr/>
            </a:lvl1pPr>
          </a:lstStyle>
          <a:p>
            <a:r>
              <a:rPr lang="sv-SE" smtClean="0"/>
              <a:t>Klicka på ikonen för att lägga till en bild</a:t>
            </a:r>
            <a:endParaRPr lang="sv-SE" dirty="0"/>
          </a:p>
        </p:txBody>
      </p:sp>
      <p:sp>
        <p:nvSpPr>
          <p:cNvPr id="8" name="Platshållare för text 4"/>
          <p:cNvSpPr>
            <a:spLocks noGrp="1"/>
          </p:cNvSpPr>
          <p:nvPr>
            <p:ph type="body" sz="quarter" idx="17" hasCustomPrompt="1"/>
          </p:nvPr>
        </p:nvSpPr>
        <p:spPr>
          <a:xfrm>
            <a:off x="460375" y="5733256"/>
            <a:ext cx="82188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5" name="Platshållare för datum 4"/>
          <p:cNvSpPr>
            <a:spLocks noGrp="1"/>
          </p:cNvSpPr>
          <p:nvPr>
            <p:ph type="dt" sz="half" idx="14"/>
          </p:nvPr>
        </p:nvSpPr>
        <p:spPr/>
        <p:txBody>
          <a:bodyPr/>
          <a:lstStyle/>
          <a:p>
            <a:r>
              <a:rPr lang="sv-SE" smtClean="0"/>
              <a:t>20XX-XX-XX</a:t>
            </a:r>
            <a:endParaRPr lang="sv-SE" dirty="0"/>
          </a:p>
        </p:txBody>
      </p:sp>
      <p:sp>
        <p:nvSpPr>
          <p:cNvPr id="6" name="Platshållare för sidfot 5"/>
          <p:cNvSpPr>
            <a:spLocks noGrp="1"/>
          </p:cNvSpPr>
          <p:nvPr>
            <p:ph type="ftr" sz="quarter" idx="15"/>
          </p:nvPr>
        </p:nvSpPr>
        <p:spPr/>
        <p:txBody>
          <a:bodyPr/>
          <a:lstStyle/>
          <a:p>
            <a:r>
              <a:rPr lang="sv-SE" smtClean="0"/>
              <a:t>Skriv eventuell sidfot här</a:t>
            </a:r>
            <a:endParaRPr lang="sv-SE" dirty="0"/>
          </a:p>
        </p:txBody>
      </p:sp>
      <p:sp>
        <p:nvSpPr>
          <p:cNvPr id="7" name="Platshållare för bildnummer 6"/>
          <p:cNvSpPr>
            <a:spLocks noGrp="1"/>
          </p:cNvSpPr>
          <p:nvPr>
            <p:ph type="sldNum" sz="quarter" idx="16"/>
          </p:nvPr>
        </p:nvSpPr>
        <p:spPr/>
        <p:txBody>
          <a:bodyPr/>
          <a:lstStyle/>
          <a:p>
            <a:fld id="{A1FA3D87-4B78-4D5D-8368-DA3305501A4C}" type="slidenum">
              <a:rPr lang="sv-SE" smtClean="0"/>
              <a:pPr/>
              <a:t>‹#›</a:t>
            </a:fld>
            <a:endParaRPr lang="sv-SE" dirty="0"/>
          </a:p>
        </p:txBody>
      </p:sp>
      <p:sp>
        <p:nvSpPr>
          <p:cNvPr id="10" name="textruta 9"/>
          <p:cNvSpPr txBox="1"/>
          <p:nvPr userDrawn="1"/>
        </p:nvSpPr>
        <p:spPr>
          <a:xfrm>
            <a:off x="9324528" y="2132856"/>
            <a:ext cx="1584176" cy="2031325"/>
          </a:xfrm>
          <a:prstGeom prst="rect">
            <a:avLst/>
          </a:prstGeom>
          <a:noFill/>
        </p:spPr>
        <p:txBody>
          <a:bodyPr wrap="square" rtlCol="0">
            <a:spAutoFit/>
          </a:bodyPr>
          <a:lstStyle/>
          <a:p>
            <a:r>
              <a:rPr lang="sv-SE" sz="1400" dirty="0" smtClean="0">
                <a:solidFill>
                  <a:schemeClr val="tx2"/>
                </a:solidFill>
              </a:rPr>
              <a:t>Klicka på </a:t>
            </a:r>
            <a:r>
              <a:rPr lang="sv-SE" sz="1400" b="1" dirty="0" smtClean="0">
                <a:solidFill>
                  <a:schemeClr val="tx2"/>
                </a:solidFill>
              </a:rPr>
              <a:t>STHLM</a:t>
            </a:r>
            <a:r>
              <a:rPr lang="sv-SE" sz="1400" baseline="0" dirty="0" smtClean="0">
                <a:solidFill>
                  <a:schemeClr val="tx2"/>
                </a:solidFill>
              </a:rPr>
              <a:t> </a:t>
            </a:r>
            <a:r>
              <a:rPr lang="sv-SE" sz="1400" b="1" baseline="0" dirty="0" smtClean="0">
                <a:solidFill>
                  <a:schemeClr val="tx2"/>
                </a:solidFill>
              </a:rPr>
              <a:t>bilder</a:t>
            </a:r>
            <a:r>
              <a:rPr lang="sv-SE" sz="1400" baseline="0" dirty="0" smtClean="0">
                <a:solidFill>
                  <a:schemeClr val="tx2"/>
                </a:solidFill>
              </a:rPr>
              <a:t> för att lägga till en bild. Om du har en egen bild, klicka direkt på ikonen som visas i rutan här till vänster på sidan.</a:t>
            </a:r>
            <a:endParaRPr lang="sv-SE" sz="1400" dirty="0" smtClean="0">
              <a:solidFill>
                <a:schemeClr val="tx2"/>
              </a:solidFill>
            </a:endParaRPr>
          </a:p>
        </p:txBody>
      </p:sp>
    </p:spTree>
    <p:extLst>
      <p:ext uri="{BB962C8B-B14F-4D97-AF65-F5344CB8AC3E}">
        <p14:creationId xmlns:p14="http://schemas.microsoft.com/office/powerpoint/2010/main" val="258785140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p:cNvSpPr>
            <a:spLocks noGrp="1"/>
          </p:cNvSpPr>
          <p:nvPr>
            <p:ph type="title"/>
          </p:nvPr>
        </p:nvSpPr>
        <p:spPr/>
        <p:txBody>
          <a:bodyPr/>
          <a:lstStyle/>
          <a:p>
            <a:r>
              <a:rPr lang="sv-SE" smtClean="0"/>
              <a:t>Klicka här för att ändra format</a:t>
            </a:r>
            <a:endParaRPr lang="sv-SE" dirty="0"/>
          </a:p>
        </p:txBody>
      </p:sp>
      <p:sp>
        <p:nvSpPr>
          <p:cNvPr id="3" name="Platshållare för text 2"/>
          <p:cNvSpPr>
            <a:spLocks noGrp="1"/>
          </p:cNvSpPr>
          <p:nvPr>
            <p:ph type="body" idx="1"/>
          </p:nvPr>
        </p:nvSpPr>
        <p:spPr>
          <a:xfrm>
            <a:off x="457200" y="1484784"/>
            <a:ext cx="3888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457200" y="2174874"/>
            <a:ext cx="3888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798800" y="1484784"/>
            <a:ext cx="3888000" cy="639762"/>
          </a:xfrm>
        </p:spPr>
        <p:txBody>
          <a:bodyPr anchor="b"/>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4798800" y="2174874"/>
            <a:ext cx="3888000" cy="3456000"/>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Platshållare för text 4"/>
          <p:cNvSpPr>
            <a:spLocks noGrp="1"/>
          </p:cNvSpPr>
          <p:nvPr>
            <p:ph type="body" sz="quarter" idx="17" hasCustomPrompt="1"/>
          </p:nvPr>
        </p:nvSpPr>
        <p:spPr>
          <a:xfrm>
            <a:off x="457200" y="5661248"/>
            <a:ext cx="3888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1" name="Platshållare för text 4"/>
          <p:cNvSpPr>
            <a:spLocks noGrp="1"/>
          </p:cNvSpPr>
          <p:nvPr>
            <p:ph type="body" sz="quarter" idx="18" hasCustomPrompt="1"/>
          </p:nvPr>
        </p:nvSpPr>
        <p:spPr>
          <a:xfrm>
            <a:off x="4798800" y="5661248"/>
            <a:ext cx="3888000" cy="180000"/>
          </a:xfrm>
        </p:spPr>
        <p:txBody>
          <a:bodyPr/>
          <a:lstStyle>
            <a:lvl1pPr marL="0" indent="0">
              <a:buNone/>
              <a:defRPr sz="1000" baseline="0"/>
            </a:lvl1pPr>
          </a:lstStyle>
          <a:p>
            <a:pPr lvl="0"/>
            <a:r>
              <a:rPr lang="sv-SE" dirty="0" smtClean="0"/>
              <a:t>Skriv </a:t>
            </a:r>
            <a:r>
              <a:rPr lang="sv-SE" dirty="0" err="1" smtClean="0"/>
              <a:t>ev</a:t>
            </a:r>
            <a:r>
              <a:rPr lang="sv-SE" dirty="0" smtClean="0"/>
              <a:t> källa</a:t>
            </a:r>
            <a:endParaRPr lang="sv-SE" dirty="0"/>
          </a:p>
        </p:txBody>
      </p:sp>
      <p:sp>
        <p:nvSpPr>
          <p:cNvPr id="13" name="Platshållare för datum 12"/>
          <p:cNvSpPr>
            <a:spLocks noGrp="1"/>
          </p:cNvSpPr>
          <p:nvPr>
            <p:ph type="dt" sz="half" idx="10"/>
          </p:nvPr>
        </p:nvSpPr>
        <p:spPr/>
        <p:txBody>
          <a:bodyPr/>
          <a:lstStyle/>
          <a:p>
            <a:r>
              <a:rPr lang="sv-SE" smtClean="0"/>
              <a:t>20XX-XX-XX</a:t>
            </a:r>
            <a:endParaRPr lang="sv-SE" dirty="0"/>
          </a:p>
        </p:txBody>
      </p:sp>
      <p:sp>
        <p:nvSpPr>
          <p:cNvPr id="14" name="Platshållare för sidfot 13"/>
          <p:cNvSpPr>
            <a:spLocks noGrp="1"/>
          </p:cNvSpPr>
          <p:nvPr>
            <p:ph type="ftr" sz="quarter" idx="11"/>
          </p:nvPr>
        </p:nvSpPr>
        <p:spPr/>
        <p:txBody>
          <a:bodyPr/>
          <a:lstStyle/>
          <a:p>
            <a:r>
              <a:rPr lang="sv-SE" smtClean="0"/>
              <a:t>Skriv eventuell sidfot här</a:t>
            </a:r>
            <a:endParaRPr lang="sv-SE" dirty="0"/>
          </a:p>
        </p:txBody>
      </p:sp>
      <p:sp>
        <p:nvSpPr>
          <p:cNvPr id="15" name="Platshållare för bildnummer 14"/>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96037043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12" name="Platshållare för datum 11"/>
          <p:cNvSpPr>
            <a:spLocks noGrp="1"/>
          </p:cNvSpPr>
          <p:nvPr>
            <p:ph type="dt" sz="half" idx="10"/>
          </p:nvPr>
        </p:nvSpPr>
        <p:spPr/>
        <p:txBody>
          <a:bodyPr/>
          <a:lstStyle/>
          <a:p>
            <a:r>
              <a:rPr lang="sv-SE" smtClean="0"/>
              <a:t>20XX-XX-XX</a:t>
            </a:r>
            <a:endParaRPr lang="sv-SE" dirty="0"/>
          </a:p>
        </p:txBody>
      </p:sp>
      <p:sp>
        <p:nvSpPr>
          <p:cNvPr id="13" name="Platshållare för sidfot 12"/>
          <p:cNvSpPr>
            <a:spLocks noGrp="1"/>
          </p:cNvSpPr>
          <p:nvPr>
            <p:ph type="ftr" sz="quarter" idx="11"/>
          </p:nvPr>
        </p:nvSpPr>
        <p:spPr/>
        <p:txBody>
          <a:bodyPr/>
          <a:lstStyle/>
          <a:p>
            <a:r>
              <a:rPr lang="sv-SE" smtClean="0"/>
              <a:t>Skriv eventuell sidfot här</a:t>
            </a:r>
            <a:endParaRPr lang="sv-SE" dirty="0"/>
          </a:p>
        </p:txBody>
      </p:sp>
      <p:sp>
        <p:nvSpPr>
          <p:cNvPr id="14" name="Platshållare för bildnummer 13"/>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2550546327"/>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8" name="Platshållare för datum 7"/>
          <p:cNvSpPr>
            <a:spLocks noGrp="1"/>
          </p:cNvSpPr>
          <p:nvPr>
            <p:ph type="dt" sz="half" idx="10"/>
          </p:nvPr>
        </p:nvSpPr>
        <p:spPr/>
        <p:txBody>
          <a:bodyPr/>
          <a:lstStyle/>
          <a:p>
            <a:r>
              <a:rPr lang="sv-SE" smtClean="0"/>
              <a:t>20XX-XX-XX</a:t>
            </a:r>
            <a:endParaRPr lang="sv-SE" dirty="0"/>
          </a:p>
        </p:txBody>
      </p:sp>
      <p:sp>
        <p:nvSpPr>
          <p:cNvPr id="9" name="Platshållare för sidfot 8"/>
          <p:cNvSpPr>
            <a:spLocks noGrp="1"/>
          </p:cNvSpPr>
          <p:nvPr>
            <p:ph type="ftr" sz="quarter" idx="11"/>
          </p:nvPr>
        </p:nvSpPr>
        <p:spPr/>
        <p:txBody>
          <a:bodyPr/>
          <a:lstStyle/>
          <a:p>
            <a:r>
              <a:rPr lang="sv-SE" smtClean="0"/>
              <a:t>Skriv eventuell sidfot här</a:t>
            </a:r>
            <a:endParaRPr lang="sv-SE" dirty="0"/>
          </a:p>
        </p:txBody>
      </p:sp>
      <p:sp>
        <p:nvSpPr>
          <p:cNvPr id="10" name="Platshållare för bildnummer 9"/>
          <p:cNvSpPr>
            <a:spLocks noGrp="1"/>
          </p:cNvSpPr>
          <p:nvPr>
            <p:ph type="sldNum" sz="quarter" idx="12"/>
          </p:nvPr>
        </p:nvSpPr>
        <p:spPr/>
        <p:txBody>
          <a:bodyPr/>
          <a:lstStyle/>
          <a:p>
            <a:fld id="{A1FA3D87-4B78-4D5D-8368-DA3305501A4C}" type="slidenum">
              <a:rPr lang="sv-SE" smtClean="0"/>
              <a:pPr/>
              <a:t>‹#›</a:t>
            </a:fld>
            <a:endParaRPr lang="sv-SE" dirty="0"/>
          </a:p>
        </p:txBody>
      </p:sp>
    </p:spTree>
    <p:extLst>
      <p:ext uri="{BB962C8B-B14F-4D97-AF65-F5344CB8AC3E}">
        <p14:creationId xmlns:p14="http://schemas.microsoft.com/office/powerpoint/2010/main" val="105680519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elsida - Lila">
    <p:bg>
      <p:bgPr>
        <a:solidFill>
          <a:schemeClr val="accent5"/>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163099189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Kapitelsida - Grön">
    <p:bg>
      <p:bgPr>
        <a:solidFill>
          <a:schemeClr val="accent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179565608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Kapitelsida - Rosa">
    <p:bg>
      <p:bgPr>
        <a:solidFill>
          <a:schemeClr val="tx2"/>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37840219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Kapitelsida - Blå">
    <p:bg>
      <p:bgPr>
        <a:solidFill>
          <a:schemeClr val="accent3"/>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457200"/>
            <a:ext cx="5482800" cy="936000"/>
          </a:xfrm>
        </p:spPr>
        <p:txBody>
          <a:bodyPr anchor="t"/>
          <a:lstStyle>
            <a:lvl1pPr algn="l">
              <a:defRPr sz="2800" b="1" cap="none" baseline="0">
                <a:solidFill>
                  <a:schemeClr val="bg1"/>
                </a:solidFill>
              </a:defRPr>
            </a:lvl1pPr>
          </a:lstStyle>
          <a:p>
            <a:r>
              <a:rPr lang="sv-SE" smtClean="0"/>
              <a:t>Klicka här för att ändra format</a:t>
            </a:r>
            <a:endParaRPr lang="sv-SE" dirty="0"/>
          </a:p>
        </p:txBody>
      </p:sp>
      <p:sp>
        <p:nvSpPr>
          <p:cNvPr id="5" name="Platshållare för text 4"/>
          <p:cNvSpPr>
            <a:spLocks noGrp="1"/>
          </p:cNvSpPr>
          <p:nvPr>
            <p:ph type="body" sz="quarter" idx="10"/>
          </p:nvPr>
        </p:nvSpPr>
        <p:spPr>
          <a:xfrm>
            <a:off x="468313" y="1439863"/>
            <a:ext cx="5482800" cy="1197049"/>
          </a:xfrm>
        </p:spPr>
        <p:txBody>
          <a:bodyPr/>
          <a:lstStyle>
            <a:lvl1pPr marL="0" indent="0">
              <a:buFontTx/>
              <a:buNone/>
              <a:defRPr>
                <a:solidFill>
                  <a:schemeClr val="bg1"/>
                </a:solidFill>
              </a:defRPr>
            </a:lvl1pPr>
          </a:lstStyle>
          <a:p>
            <a:pPr lvl="0"/>
            <a:r>
              <a:rPr lang="sv-SE" smtClean="0"/>
              <a:t>Redigera format för bakgrundstext</a:t>
            </a:r>
          </a:p>
        </p:txBody>
      </p:sp>
      <p:pic>
        <p:nvPicPr>
          <p:cNvPr id="4" name="Bildobjekt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543" y="6279952"/>
            <a:ext cx="1090410" cy="396000"/>
          </a:xfrm>
          <a:prstGeom prst="rect">
            <a:avLst/>
          </a:prstGeom>
        </p:spPr>
      </p:pic>
    </p:spTree>
    <p:extLst>
      <p:ext uri="{BB962C8B-B14F-4D97-AF65-F5344CB8AC3E}">
        <p14:creationId xmlns:p14="http://schemas.microsoft.com/office/powerpoint/2010/main" val="534353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457200" y="1600201"/>
            <a:ext cx="4038600" cy="3989039"/>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48200" y="1600201"/>
            <a:ext cx="4038600" cy="398904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pic>
        <p:nvPicPr>
          <p:cNvPr id="9" name="Bildobjekt 8"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5" name="Platshållare för datum 14"/>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6" name="Platshållare för sidfot 15"/>
          <p:cNvSpPr>
            <a:spLocks noGrp="1"/>
          </p:cNvSpPr>
          <p:nvPr>
            <p:ph type="ftr" sz="quarter" idx="11"/>
          </p:nvPr>
        </p:nvSpPr>
        <p:spPr/>
        <p:txBody>
          <a:bodyPr/>
          <a:lstStyle/>
          <a:p>
            <a:endParaRPr lang="en-US" dirty="0"/>
          </a:p>
        </p:txBody>
      </p:sp>
      <p:sp>
        <p:nvSpPr>
          <p:cNvPr id="17" name="Platshållare för bildnummer 16"/>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dirty="0"/>
          </a:p>
        </p:txBody>
      </p:sp>
      <p:sp>
        <p:nvSpPr>
          <p:cNvPr id="3" name="Platshållare för text 2"/>
          <p:cNvSpPr>
            <a:spLocks noGrp="1"/>
          </p:cNvSpPr>
          <p:nvPr>
            <p:ph type="body" idx="1"/>
          </p:nvPr>
        </p:nvSpPr>
        <p:spPr>
          <a:xfrm>
            <a:off x="457200" y="1535113"/>
            <a:ext cx="4040188"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414365"/>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5" name="Platshållare för text 4"/>
          <p:cNvSpPr>
            <a:spLocks noGrp="1"/>
          </p:cNvSpPr>
          <p:nvPr>
            <p:ph type="body" sz="quarter" idx="3"/>
          </p:nvPr>
        </p:nvSpPr>
        <p:spPr>
          <a:xfrm>
            <a:off x="4645025" y="1535113"/>
            <a:ext cx="4041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414365"/>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8" name="Platshållare för datum 17"/>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9" name="Platshållare för sidfot 18"/>
          <p:cNvSpPr>
            <a:spLocks noGrp="1"/>
          </p:cNvSpPr>
          <p:nvPr>
            <p:ph type="ftr" sz="quarter" idx="11"/>
          </p:nvPr>
        </p:nvSpPr>
        <p:spPr/>
        <p:txBody>
          <a:bodyPr/>
          <a:lstStyle/>
          <a:p>
            <a:endParaRPr lang="en-US" dirty="0"/>
          </a:p>
        </p:txBody>
      </p:sp>
      <p:sp>
        <p:nvSpPr>
          <p:cNvPr id="20" name="Platshållare för bildnummer 19"/>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pic>
        <p:nvPicPr>
          <p:cNvPr id="10" name="Bildobjekt 9"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pic>
        <p:nvPicPr>
          <p:cNvPr id="7" name="Bildobjekt 6"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3" name="Platshållare för datum 12"/>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4" name="Platshållare för sidfot 13"/>
          <p:cNvSpPr>
            <a:spLocks noGrp="1"/>
          </p:cNvSpPr>
          <p:nvPr>
            <p:ph type="ftr" sz="quarter" idx="11"/>
          </p:nvPr>
        </p:nvSpPr>
        <p:spPr/>
        <p:txBody>
          <a:bodyPr/>
          <a:lstStyle/>
          <a:p>
            <a:endParaRPr lang="en-US" dirty="0"/>
          </a:p>
        </p:txBody>
      </p:sp>
      <p:sp>
        <p:nvSpPr>
          <p:cNvPr id="15" name="Platshållare för bildnummer 14"/>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6" name="Bildobjekt 5"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2" name="Platshållare för datum 11"/>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3" name="Platshållare för sidfot 12"/>
          <p:cNvSpPr>
            <a:spLocks noGrp="1"/>
          </p:cNvSpPr>
          <p:nvPr>
            <p:ph type="ftr" sz="quarter" idx="11"/>
          </p:nvPr>
        </p:nvSpPr>
        <p:spPr/>
        <p:txBody>
          <a:bodyPr/>
          <a:lstStyle/>
          <a:p>
            <a:endParaRPr lang="en-US" dirty="0"/>
          </a:p>
        </p:txBody>
      </p:sp>
      <p:sp>
        <p:nvSpPr>
          <p:cNvPr id="14" name="Platshållare för bildnummer 13"/>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dirty="0"/>
          </a:p>
        </p:txBody>
      </p:sp>
      <p:sp>
        <p:nvSpPr>
          <p:cNvPr id="3" name="Platshållare för innehåll 2"/>
          <p:cNvSpPr>
            <a:spLocks noGrp="1"/>
          </p:cNvSpPr>
          <p:nvPr>
            <p:ph idx="1"/>
          </p:nvPr>
        </p:nvSpPr>
        <p:spPr>
          <a:xfrm>
            <a:off x="3575050" y="273051"/>
            <a:ext cx="5111750" cy="459611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text 3"/>
          <p:cNvSpPr>
            <a:spLocks noGrp="1"/>
          </p:cNvSpPr>
          <p:nvPr>
            <p:ph type="body" sz="half" idx="2"/>
          </p:nvPr>
        </p:nvSpPr>
        <p:spPr>
          <a:xfrm>
            <a:off x="457200" y="1435101"/>
            <a:ext cx="3008313" cy="343406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pic>
        <p:nvPicPr>
          <p:cNvPr id="9" name="Bildobjekt 8"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5" name="Platshållare för datum 14"/>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6" name="Platshållare för sidfot 15"/>
          <p:cNvSpPr>
            <a:spLocks noGrp="1"/>
          </p:cNvSpPr>
          <p:nvPr>
            <p:ph type="ftr" sz="quarter" idx="11"/>
          </p:nvPr>
        </p:nvSpPr>
        <p:spPr/>
        <p:txBody>
          <a:bodyPr/>
          <a:lstStyle/>
          <a:p>
            <a:endParaRPr lang="en-US" dirty="0"/>
          </a:p>
        </p:txBody>
      </p:sp>
      <p:sp>
        <p:nvSpPr>
          <p:cNvPr id="17" name="Platshållare för bildnummer 16"/>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dirty="0"/>
          </a:p>
        </p:txBody>
      </p:sp>
      <p:sp>
        <p:nvSpPr>
          <p:cNvPr id="3" name="Platshållare för bild 2"/>
          <p:cNvSpPr>
            <a:spLocks noGrp="1"/>
          </p:cNvSpPr>
          <p:nvPr>
            <p:ph type="pic" idx="1"/>
          </p:nvPr>
        </p:nvSpPr>
        <p:spPr>
          <a:xfrm>
            <a:off x="1792288" y="612775"/>
            <a:ext cx="5486400" cy="4114800"/>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sv-SE" dirty="0"/>
          </a:p>
        </p:txBody>
      </p:sp>
      <p:sp>
        <p:nvSpPr>
          <p:cNvPr id="4" name="Platshållare för text 3"/>
          <p:cNvSpPr>
            <a:spLocks noGrp="1"/>
          </p:cNvSpPr>
          <p:nvPr>
            <p:ph type="body" sz="half" idx="2"/>
          </p:nvPr>
        </p:nvSpPr>
        <p:spPr>
          <a:xfrm>
            <a:off x="1792288" y="5367338"/>
            <a:ext cx="5486400" cy="5099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pic>
        <p:nvPicPr>
          <p:cNvPr id="9" name="Bildobjekt 8" descr="StockholmsStad_logot#21B0A5.png"/>
          <p:cNvPicPr>
            <a:picLocks noChangeAspect="1"/>
          </p:cNvPicPr>
          <p:nvPr userDrawn="1"/>
        </p:nvPicPr>
        <p:blipFill>
          <a:blip r:embed="rId2" cstate="print"/>
          <a:stretch>
            <a:fillRect/>
          </a:stretch>
        </p:blipFill>
        <p:spPr>
          <a:xfrm>
            <a:off x="467544" y="6093296"/>
            <a:ext cx="1440000" cy="489518"/>
          </a:xfrm>
          <a:prstGeom prst="rect">
            <a:avLst/>
          </a:prstGeom>
        </p:spPr>
      </p:pic>
      <p:sp>
        <p:nvSpPr>
          <p:cNvPr id="15" name="Platshållare för datum 14"/>
          <p:cNvSpPr>
            <a:spLocks noGrp="1"/>
          </p:cNvSpPr>
          <p:nvPr>
            <p:ph type="dt" sz="half" idx="10"/>
          </p:nvPr>
        </p:nvSpPr>
        <p:spPr/>
        <p:txBody>
          <a:bodyPr/>
          <a:lstStyle/>
          <a:p>
            <a:fld id="{F694B218-3DE3-4178-8442-88C7D5609640}" type="datetime1">
              <a:rPr lang="sv-SE" smtClean="0"/>
              <a:pPr/>
              <a:t>2019-05-13</a:t>
            </a:fld>
            <a:endParaRPr lang="en-US" dirty="0"/>
          </a:p>
        </p:txBody>
      </p:sp>
      <p:sp>
        <p:nvSpPr>
          <p:cNvPr id="16" name="Platshållare för sidfot 15"/>
          <p:cNvSpPr>
            <a:spLocks noGrp="1"/>
          </p:cNvSpPr>
          <p:nvPr>
            <p:ph type="ftr" sz="quarter" idx="11"/>
          </p:nvPr>
        </p:nvSpPr>
        <p:spPr/>
        <p:txBody>
          <a:bodyPr/>
          <a:lstStyle/>
          <a:p>
            <a:endParaRPr lang="en-US" dirty="0"/>
          </a:p>
        </p:txBody>
      </p:sp>
      <p:sp>
        <p:nvSpPr>
          <p:cNvPr id="17" name="Platshållare för bildnummer 16"/>
          <p:cNvSpPr>
            <a:spLocks noGrp="1"/>
          </p:cNvSpPr>
          <p:nvPr>
            <p:ph type="sldNum" sz="quarter" idx="12"/>
          </p:nvPr>
        </p:nvSpPr>
        <p:spPr/>
        <p:txBody>
          <a:bodyPr/>
          <a:lstStyle/>
          <a:p>
            <a:r>
              <a:rPr lang="en-US" smtClean="0"/>
              <a:t>Sid </a:t>
            </a:r>
            <a:fld id="{625BFF1C-0550-4892-A058-F5526EA5680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5.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dirty="0" smtClean="0"/>
              <a:t>Klicka här för att ändra format</a:t>
            </a:r>
            <a:endParaRPr lang="en-US" dirty="0"/>
          </a:p>
        </p:txBody>
      </p:sp>
      <p:sp>
        <p:nvSpPr>
          <p:cNvPr id="3" name="Platshållare för text 2"/>
          <p:cNvSpPr>
            <a:spLocks noGrp="1"/>
          </p:cNvSpPr>
          <p:nvPr>
            <p:ph type="body" idx="1"/>
          </p:nvPr>
        </p:nvSpPr>
        <p:spPr>
          <a:xfrm>
            <a:off x="457200" y="1600201"/>
            <a:ext cx="8229600" cy="4205064"/>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US" dirty="0"/>
          </a:p>
        </p:txBody>
      </p:sp>
      <p:sp>
        <p:nvSpPr>
          <p:cNvPr id="7" name="Platshållare för datum 4"/>
          <p:cNvSpPr>
            <a:spLocks noGrp="1"/>
          </p:cNvSpPr>
          <p:nvPr>
            <p:ph type="dt" sz="half" idx="2"/>
          </p:nvPr>
        </p:nvSpPr>
        <p:spPr>
          <a:xfrm>
            <a:off x="6556420" y="6288054"/>
            <a:ext cx="2133600" cy="165282"/>
          </a:xfrm>
          <a:prstGeom prst="rect">
            <a:avLst/>
          </a:prstGeom>
        </p:spPr>
        <p:txBody>
          <a:bodyPr tIns="36000" rIns="0" bIns="0"/>
          <a:lstStyle>
            <a:lvl1pPr algn="r">
              <a:defRPr sz="1000">
                <a:solidFill>
                  <a:schemeClr val="tx1"/>
                </a:solidFill>
              </a:defRPr>
            </a:lvl1pPr>
          </a:lstStyle>
          <a:p>
            <a:fld id="{F694B218-3DE3-4178-8442-88C7D5609640}" type="datetime1">
              <a:rPr lang="sv-SE" smtClean="0"/>
              <a:pPr/>
              <a:t>2019-05-13</a:t>
            </a:fld>
            <a:endParaRPr lang="en-US" dirty="0"/>
          </a:p>
        </p:txBody>
      </p:sp>
      <p:sp>
        <p:nvSpPr>
          <p:cNvPr id="8" name="Platshållare för sidfot 5"/>
          <p:cNvSpPr>
            <a:spLocks noGrp="1"/>
          </p:cNvSpPr>
          <p:nvPr>
            <p:ph type="ftr" sz="quarter" idx="3"/>
          </p:nvPr>
        </p:nvSpPr>
        <p:spPr>
          <a:xfrm>
            <a:off x="5796136" y="6091709"/>
            <a:ext cx="2895600" cy="241300"/>
          </a:xfrm>
          <a:prstGeom prst="rect">
            <a:avLst/>
          </a:prstGeom>
        </p:spPr>
        <p:txBody>
          <a:bodyPr rIns="0"/>
          <a:lstStyle>
            <a:lvl1pPr algn="r">
              <a:defRPr sz="1000">
                <a:solidFill>
                  <a:schemeClr val="tx1"/>
                </a:solidFill>
              </a:defRPr>
            </a:lvl1pPr>
          </a:lstStyle>
          <a:p>
            <a:endParaRPr lang="en-US" dirty="0"/>
          </a:p>
        </p:txBody>
      </p:sp>
      <p:sp>
        <p:nvSpPr>
          <p:cNvPr id="9" name="Platshållare för bildnummer 6"/>
          <p:cNvSpPr>
            <a:spLocks noGrp="1"/>
          </p:cNvSpPr>
          <p:nvPr>
            <p:ph type="sldNum" sz="quarter" idx="4"/>
          </p:nvPr>
        </p:nvSpPr>
        <p:spPr>
          <a:xfrm>
            <a:off x="6553200" y="6453336"/>
            <a:ext cx="2133600" cy="154456"/>
          </a:xfrm>
          <a:prstGeom prst="rect">
            <a:avLst/>
          </a:prstGeom>
        </p:spPr>
        <p:txBody>
          <a:bodyPr tIns="18000" rIns="0" bIns="72000"/>
          <a:lstStyle>
            <a:lvl1pPr algn="r">
              <a:defRPr sz="1000">
                <a:solidFill>
                  <a:schemeClr val="tx1"/>
                </a:solidFill>
              </a:defRPr>
            </a:lvl1pPr>
          </a:lstStyle>
          <a:p>
            <a:r>
              <a:rPr lang="en-US" dirty="0" smtClean="0"/>
              <a:t>Sid </a:t>
            </a:r>
            <a:fld id="{625BFF1C-0550-4892-A058-F5526EA568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457200"/>
            <a:ext cx="8229600" cy="831600"/>
          </a:xfrm>
          <a:prstGeom prst="rect">
            <a:avLst/>
          </a:prstGeom>
        </p:spPr>
        <p:txBody>
          <a:bodyPr vert="horz" lIns="0" tIns="0" rIns="0" bIns="0" rtlCol="0" anchor="t" anchorCtr="0">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457200" y="1440001"/>
            <a:ext cx="7283152" cy="4294050"/>
          </a:xfrm>
          <a:prstGeom prst="rect">
            <a:avLst/>
          </a:prstGeom>
        </p:spPr>
        <p:txBody>
          <a:bodyPr vert="horz" lIns="0" tIns="0" rIns="0" bIns="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7894800" y="6312141"/>
            <a:ext cx="792000" cy="144000"/>
          </a:xfrm>
          <a:prstGeom prst="rect">
            <a:avLst/>
          </a:prstGeom>
        </p:spPr>
        <p:txBody>
          <a:bodyPr vert="horz" lIns="0" tIns="0" rIns="0" bIns="0" rtlCol="0" anchor="ctr"/>
          <a:lstStyle>
            <a:lvl1pPr algn="r">
              <a:defRPr sz="800">
                <a:solidFill>
                  <a:schemeClr val="tx1"/>
                </a:solidFill>
              </a:defRPr>
            </a:lvl1pPr>
          </a:lstStyle>
          <a:p>
            <a:r>
              <a:rPr lang="sv-SE" smtClean="0"/>
              <a:t>20XX-XX-XX</a:t>
            </a:r>
            <a:endParaRPr lang="sv-SE" dirty="0"/>
          </a:p>
        </p:txBody>
      </p:sp>
      <p:sp>
        <p:nvSpPr>
          <p:cNvPr id="5" name="Platshållare för sidfot 4"/>
          <p:cNvSpPr>
            <a:spLocks noGrp="1"/>
          </p:cNvSpPr>
          <p:nvPr>
            <p:ph type="ftr" sz="quarter" idx="3"/>
          </p:nvPr>
        </p:nvSpPr>
        <p:spPr>
          <a:xfrm>
            <a:off x="2178000" y="6451624"/>
            <a:ext cx="4788000" cy="144000"/>
          </a:xfrm>
          <a:prstGeom prst="rect">
            <a:avLst/>
          </a:prstGeom>
        </p:spPr>
        <p:txBody>
          <a:bodyPr vert="horz" lIns="0" tIns="0" rIns="0" bIns="0" rtlCol="0" anchor="ctr"/>
          <a:lstStyle>
            <a:lvl1pPr algn="ctr">
              <a:defRPr sz="800">
                <a:solidFill>
                  <a:schemeClr val="tx1"/>
                </a:solidFill>
              </a:defRPr>
            </a:lvl1pPr>
          </a:lstStyle>
          <a:p>
            <a:r>
              <a:rPr lang="sv-SE" smtClean="0"/>
              <a:t>Skriv eventuell sidfot här</a:t>
            </a:r>
            <a:endParaRPr lang="sv-SE" dirty="0"/>
          </a:p>
        </p:txBody>
      </p:sp>
      <p:sp>
        <p:nvSpPr>
          <p:cNvPr id="6" name="Platshållare för bildnummer 5"/>
          <p:cNvSpPr>
            <a:spLocks noGrp="1"/>
          </p:cNvSpPr>
          <p:nvPr>
            <p:ph type="sldNum" sz="quarter" idx="4"/>
          </p:nvPr>
        </p:nvSpPr>
        <p:spPr>
          <a:xfrm>
            <a:off x="8182800" y="6451624"/>
            <a:ext cx="504000" cy="144000"/>
          </a:xfrm>
          <a:prstGeom prst="rect">
            <a:avLst/>
          </a:prstGeom>
        </p:spPr>
        <p:txBody>
          <a:bodyPr vert="horz" lIns="0" tIns="0" rIns="0" bIns="0" rtlCol="0" anchor="ctr"/>
          <a:lstStyle>
            <a:lvl1pPr algn="r">
              <a:defRPr sz="800">
                <a:solidFill>
                  <a:schemeClr val="tx1"/>
                </a:solidFill>
              </a:defRPr>
            </a:lvl1pPr>
          </a:lstStyle>
          <a:p>
            <a:fld id="{A1FA3D87-4B78-4D5D-8368-DA3305501A4C}" type="slidenum">
              <a:rPr lang="sv-SE" smtClean="0"/>
              <a:pPr/>
              <a:t>‹#›</a:t>
            </a:fld>
            <a:endParaRPr lang="sv-SE" dirty="0"/>
          </a:p>
        </p:txBody>
      </p:sp>
      <p:pic>
        <p:nvPicPr>
          <p:cNvPr id="7" name="Bildobjekt 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7543" y="6279952"/>
            <a:ext cx="1156816" cy="396000"/>
          </a:xfrm>
          <a:prstGeom prst="rect">
            <a:avLst/>
          </a:prstGeom>
        </p:spPr>
      </p:pic>
    </p:spTree>
    <p:extLst>
      <p:ext uri="{BB962C8B-B14F-4D97-AF65-F5344CB8AC3E}">
        <p14:creationId xmlns:p14="http://schemas.microsoft.com/office/powerpoint/2010/main" val="156177075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Lst>
  <p:timing>
    <p:tnLst>
      <p:par>
        <p:cTn id="1" dur="indefinite" restart="never" nodeType="tmRoot"/>
      </p:par>
    </p:tnLst>
  </p:timing>
  <p:hf sldNum="0"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180000" indent="-180000" algn="l" defTabSz="914400" rtl="0" eaLnBrk="1" latinLnBrk="0" hangingPunct="1">
        <a:spcBef>
          <a:spcPct val="20000"/>
        </a:spcBef>
        <a:spcAft>
          <a:spcPts val="600"/>
        </a:spcAft>
        <a:buFont typeface="Arial" panose="020B0604020202020204" pitchFamily="34" charset="0"/>
        <a:buChar char="•"/>
        <a:defRPr sz="2000" kern="1200">
          <a:solidFill>
            <a:schemeClr val="tx1"/>
          </a:solidFill>
          <a:latin typeface="+mn-lt"/>
          <a:ea typeface="+mn-ea"/>
          <a:cs typeface="+mn-cs"/>
        </a:defRPr>
      </a:lvl1pPr>
      <a:lvl2pPr marL="398463" indent="-219075"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2pPr>
      <a:lvl3pPr marL="584200" indent="-195263"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3pPr>
      <a:lvl4pPr marL="812800" indent="-211138" algn="l" defTabSz="914400" rtl="0" eaLnBrk="1" latinLnBrk="0" hangingPunct="1">
        <a:spcBef>
          <a:spcPct val="20000"/>
        </a:spcBef>
        <a:spcAft>
          <a:spcPts val="300"/>
        </a:spcAft>
        <a:buFont typeface="Arial" panose="020B0604020202020204" pitchFamily="34" charset="0"/>
        <a:buChar char="–"/>
        <a:defRPr sz="2000" kern="1200">
          <a:solidFill>
            <a:schemeClr val="tx1"/>
          </a:solidFill>
          <a:latin typeface="+mn-lt"/>
          <a:ea typeface="+mn-ea"/>
          <a:cs typeface="+mn-cs"/>
        </a:defRPr>
      </a:lvl4pPr>
      <a:lvl5pPr marL="1008063" indent="-212725"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6.xml"/><Relationship Id="rId7" Type="http://schemas.openxmlformats.org/officeDocument/2006/relationships/diagramData" Target="../diagrams/data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4.emf"/><Relationship Id="rId11" Type="http://schemas.microsoft.com/office/2007/relationships/diagramDrawing" Target="../diagrams/drawing1.xml"/><Relationship Id="rId5" Type="http://schemas.openxmlformats.org/officeDocument/2006/relationships/oleObject" Target="../embeddings/oleObject1.bin"/><Relationship Id="rId10" Type="http://schemas.openxmlformats.org/officeDocument/2006/relationships/diagramColors" Target="../diagrams/colors1.xml"/><Relationship Id="rId4" Type="http://schemas.openxmlformats.org/officeDocument/2006/relationships/notesSlide" Target="../notesSlides/notesSlide4.xml"/><Relationship Id="rId9"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en-US" dirty="0" smtClean="0"/>
              <a:t>GFM </a:t>
            </a:r>
            <a:r>
              <a:rPr lang="en-US" dirty="0" err="1" smtClean="0"/>
              <a:t>Storstockholms</a:t>
            </a:r>
            <a:r>
              <a:rPr lang="en-US" dirty="0" smtClean="0"/>
              <a:t> </a:t>
            </a:r>
            <a:r>
              <a:rPr lang="en-US" dirty="0" err="1" smtClean="0"/>
              <a:t>län</a:t>
            </a:r>
            <a:endParaRPr lang="en-US" dirty="0"/>
          </a:p>
        </p:txBody>
      </p:sp>
      <p:sp>
        <p:nvSpPr>
          <p:cNvPr id="3" name="Underrubrik 2"/>
          <p:cNvSpPr>
            <a:spLocks noGrp="1"/>
          </p:cNvSpPr>
          <p:nvPr>
            <p:ph type="subTitle" idx="1"/>
          </p:nvPr>
        </p:nvSpPr>
        <p:spPr/>
        <p:txBody>
          <a:bodyPr/>
          <a:lstStyle/>
          <a:p>
            <a:r>
              <a:rPr lang="en-US" dirty="0" err="1" smtClean="0"/>
              <a:t>Tisdagen</a:t>
            </a:r>
            <a:r>
              <a:rPr lang="en-US" dirty="0" smtClean="0"/>
              <a:t> den 14 </a:t>
            </a:r>
            <a:r>
              <a:rPr lang="en-US" dirty="0" err="1" smtClean="0"/>
              <a:t>maj</a:t>
            </a:r>
            <a:r>
              <a:rPr lang="en-US" dirty="0" smtClean="0"/>
              <a:t> 2019</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Jag har de kunskaper jag behöver för mitt uppdrag som ställföreträdare </a:t>
            </a:r>
          </a:p>
        </p:txBody>
      </p:sp>
      <p:pic>
        <p:nvPicPr>
          <p:cNvPr id="4" name="Platshållare för innehåll 3"/>
          <p:cNvPicPr>
            <a:picLocks noGrp="1" noChangeAspect="1"/>
          </p:cNvPicPr>
          <p:nvPr>
            <p:ph idx="1"/>
          </p:nvPr>
        </p:nvPicPr>
        <p:blipFill>
          <a:blip r:embed="rId2"/>
          <a:stretch>
            <a:fillRect/>
          </a:stretch>
        </p:blipFill>
        <p:spPr>
          <a:xfrm>
            <a:off x="2051720" y="1600200"/>
            <a:ext cx="6635080" cy="4925144"/>
          </a:xfrm>
          <a:prstGeom prst="rect">
            <a:avLst/>
          </a:prstGeom>
        </p:spPr>
      </p:pic>
    </p:spTree>
    <p:extLst>
      <p:ext uri="{BB962C8B-B14F-4D97-AF65-F5344CB8AC3E}">
        <p14:creationId xmlns:p14="http://schemas.microsoft.com/office/powerpoint/2010/main" val="3276903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Kontakt via e-post</a:t>
            </a:r>
            <a:endParaRPr lang="sv-SE" dirty="0"/>
          </a:p>
        </p:txBody>
      </p:sp>
      <p:pic>
        <p:nvPicPr>
          <p:cNvPr id="4" name="Platshållare för innehåll 3"/>
          <p:cNvPicPr>
            <a:picLocks noGrp="1" noChangeAspect="1"/>
          </p:cNvPicPr>
          <p:nvPr>
            <p:ph idx="1"/>
          </p:nvPr>
        </p:nvPicPr>
        <p:blipFill>
          <a:blip r:embed="rId2"/>
          <a:stretch>
            <a:fillRect/>
          </a:stretch>
        </p:blipFill>
        <p:spPr>
          <a:xfrm>
            <a:off x="2244920" y="1600200"/>
            <a:ext cx="6575552" cy="5069160"/>
          </a:xfrm>
          <a:prstGeom prst="rect">
            <a:avLst/>
          </a:prstGeom>
        </p:spPr>
      </p:pic>
    </p:spTree>
    <p:extLst>
      <p:ext uri="{BB962C8B-B14F-4D97-AF65-F5344CB8AC3E}">
        <p14:creationId xmlns:p14="http://schemas.microsoft.com/office/powerpoint/2010/main" val="178553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Jag </a:t>
            </a:r>
            <a:r>
              <a:rPr lang="sv-SE" dirty="0"/>
              <a:t>får snabbt svar från </a:t>
            </a:r>
            <a:r>
              <a:rPr lang="sv-SE" dirty="0" err="1"/>
              <a:t>överförmyndarförvaltningen</a:t>
            </a:r>
            <a:r>
              <a:rPr lang="sv-SE" dirty="0"/>
              <a:t> </a:t>
            </a:r>
            <a:r>
              <a:rPr lang="sv-SE" dirty="0" smtClean="0"/>
              <a:t>via mejl</a:t>
            </a:r>
            <a:endParaRPr lang="sv-SE" dirty="0"/>
          </a:p>
        </p:txBody>
      </p:sp>
      <p:pic>
        <p:nvPicPr>
          <p:cNvPr id="4" name="Platshållare för innehåll 3"/>
          <p:cNvPicPr>
            <a:picLocks noGrp="1" noChangeAspect="1"/>
          </p:cNvPicPr>
          <p:nvPr>
            <p:ph idx="1"/>
          </p:nvPr>
        </p:nvPicPr>
        <p:blipFill>
          <a:blip r:embed="rId2"/>
          <a:stretch>
            <a:fillRect/>
          </a:stretch>
        </p:blipFill>
        <p:spPr>
          <a:xfrm>
            <a:off x="2244920" y="1600200"/>
            <a:ext cx="6575552" cy="4997152"/>
          </a:xfrm>
          <a:prstGeom prst="rect">
            <a:avLst/>
          </a:prstGeom>
        </p:spPr>
      </p:pic>
    </p:spTree>
    <p:extLst>
      <p:ext uri="{BB962C8B-B14F-4D97-AF65-F5344CB8AC3E}">
        <p14:creationId xmlns:p14="http://schemas.microsoft.com/office/powerpoint/2010/main" val="4009720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b="0" dirty="0"/>
              <a:t>Jag får korrekta svar/</a:t>
            </a:r>
            <a:r>
              <a:rPr lang="sv-SE" b="0" dirty="0" err="1"/>
              <a:t>överförmyndarförvaltningens</a:t>
            </a:r>
            <a:r>
              <a:rPr lang="sv-SE" b="0" dirty="0"/>
              <a:t> svar hjälper mig att lösa mitt problem </a:t>
            </a:r>
            <a:endParaRPr lang="sv-SE" dirty="0"/>
          </a:p>
        </p:txBody>
      </p:sp>
      <p:pic>
        <p:nvPicPr>
          <p:cNvPr id="4" name="Platshållare för innehåll 3"/>
          <p:cNvPicPr>
            <a:picLocks noGrp="1" noChangeAspect="1"/>
          </p:cNvPicPr>
          <p:nvPr>
            <p:ph idx="1"/>
          </p:nvPr>
        </p:nvPicPr>
        <p:blipFill>
          <a:blip r:embed="rId2"/>
          <a:stretch>
            <a:fillRect/>
          </a:stretch>
        </p:blipFill>
        <p:spPr>
          <a:xfrm>
            <a:off x="2244920" y="1600200"/>
            <a:ext cx="6359528" cy="4997152"/>
          </a:xfrm>
          <a:prstGeom prst="rect">
            <a:avLst/>
          </a:prstGeom>
        </p:spPr>
      </p:pic>
    </p:spTree>
    <p:extLst>
      <p:ext uri="{BB962C8B-B14F-4D97-AF65-F5344CB8AC3E}">
        <p14:creationId xmlns:p14="http://schemas.microsoft.com/office/powerpoint/2010/main" val="28500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Kontakt via telefon</a:t>
            </a:r>
            <a:endParaRPr lang="sv-SE" dirty="0"/>
          </a:p>
        </p:txBody>
      </p:sp>
      <p:pic>
        <p:nvPicPr>
          <p:cNvPr id="4" name="Platshållare för innehåll 3"/>
          <p:cNvPicPr>
            <a:picLocks noGrp="1" noChangeAspect="1"/>
          </p:cNvPicPr>
          <p:nvPr>
            <p:ph idx="1"/>
          </p:nvPr>
        </p:nvPicPr>
        <p:blipFill>
          <a:blip r:embed="rId2"/>
          <a:stretch>
            <a:fillRect/>
          </a:stretch>
        </p:blipFill>
        <p:spPr>
          <a:xfrm>
            <a:off x="2244920" y="1600200"/>
            <a:ext cx="6441880" cy="5069160"/>
          </a:xfrm>
          <a:prstGeom prst="rect">
            <a:avLst/>
          </a:prstGeom>
        </p:spPr>
      </p:pic>
    </p:spTree>
    <p:extLst>
      <p:ext uri="{BB962C8B-B14F-4D97-AF65-F5344CB8AC3E}">
        <p14:creationId xmlns:p14="http://schemas.microsoft.com/office/powerpoint/2010/main" val="3806892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683 </a:t>
            </a:r>
            <a:r>
              <a:rPr lang="sv-SE" dirty="0" err="1" smtClean="0"/>
              <a:t>frisvar</a:t>
            </a:r>
            <a:endParaRPr lang="sv-SE" dirty="0"/>
          </a:p>
        </p:txBody>
      </p:sp>
      <p:sp>
        <p:nvSpPr>
          <p:cNvPr id="3" name="Platshållare för innehåll 2"/>
          <p:cNvSpPr>
            <a:spLocks noGrp="1"/>
          </p:cNvSpPr>
          <p:nvPr>
            <p:ph idx="1"/>
          </p:nvPr>
        </p:nvSpPr>
        <p:spPr/>
        <p:txBody>
          <a:bodyPr/>
          <a:lstStyle/>
          <a:p>
            <a:r>
              <a:rPr lang="sv-SE" dirty="0" smtClean="0"/>
              <a:t>Tillgänglighet</a:t>
            </a:r>
          </a:p>
          <a:p>
            <a:r>
              <a:rPr lang="sv-SE" dirty="0" smtClean="0"/>
              <a:t>Handläggningstid</a:t>
            </a:r>
          </a:p>
          <a:p>
            <a:r>
              <a:rPr lang="sv-SE" dirty="0" smtClean="0"/>
              <a:t>Bemötande</a:t>
            </a:r>
          </a:p>
          <a:p>
            <a:r>
              <a:rPr lang="sv-SE" dirty="0" smtClean="0"/>
              <a:t>Digitalisering</a:t>
            </a:r>
          </a:p>
          <a:p>
            <a:r>
              <a:rPr lang="sv-SE" dirty="0" smtClean="0"/>
              <a:t>Dålig/ingen återkoppling</a:t>
            </a:r>
          </a:p>
          <a:p>
            <a:r>
              <a:rPr lang="sv-SE" dirty="0" smtClean="0"/>
              <a:t>Önskemål om en och samma handläggare</a:t>
            </a:r>
          </a:p>
          <a:p>
            <a:r>
              <a:rPr lang="sv-SE" dirty="0" smtClean="0"/>
              <a:t>Kunskapen hos kontaktcenter och förvaltningen</a:t>
            </a:r>
          </a:p>
          <a:p>
            <a:r>
              <a:rPr lang="sv-SE" dirty="0" smtClean="0"/>
              <a:t>Önskar bättre information</a:t>
            </a:r>
          </a:p>
          <a:p>
            <a:r>
              <a:rPr lang="sv-SE" dirty="0" smtClean="0"/>
              <a:t>Vill </a:t>
            </a:r>
            <a:r>
              <a:rPr lang="sv-SE" smtClean="0"/>
              <a:t>ha utbildning</a:t>
            </a:r>
            <a:endParaRPr lang="sv-SE"/>
          </a:p>
        </p:txBody>
      </p:sp>
    </p:spTree>
    <p:extLst>
      <p:ext uri="{BB962C8B-B14F-4D97-AF65-F5344CB8AC3E}">
        <p14:creationId xmlns:p14="http://schemas.microsoft.com/office/powerpoint/2010/main" val="188858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fontScale="90000"/>
          </a:bodyPr>
          <a:lstStyle/>
          <a:p>
            <a:r>
              <a:rPr lang="sv-SE" sz="3600" dirty="0" smtClean="0"/>
              <a:t>Läget på Stockholms överförmyndarförvaltning</a:t>
            </a:r>
            <a:endParaRPr lang="sv-SE" sz="3600" dirty="0"/>
          </a:p>
        </p:txBody>
      </p:sp>
      <p:sp>
        <p:nvSpPr>
          <p:cNvPr id="3" name="Platshållare för innehåll 2"/>
          <p:cNvSpPr>
            <a:spLocks noGrp="1"/>
          </p:cNvSpPr>
          <p:nvPr>
            <p:ph idx="1"/>
          </p:nvPr>
        </p:nvSpPr>
        <p:spPr/>
        <p:txBody>
          <a:bodyPr/>
          <a:lstStyle/>
          <a:p>
            <a:endParaRPr lang="sv-SE" dirty="0"/>
          </a:p>
        </p:txBody>
      </p:sp>
    </p:spTree>
    <p:extLst>
      <p:ext uri="{BB962C8B-B14F-4D97-AF65-F5344CB8AC3E}">
        <p14:creationId xmlns:p14="http://schemas.microsoft.com/office/powerpoint/2010/main" val="19768361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3"/>
          </p:nvPr>
        </p:nvSpPr>
        <p:spPr>
          <a:xfrm>
            <a:off x="1487091" y="2059914"/>
            <a:ext cx="6071458" cy="2970000"/>
          </a:xfrm>
        </p:spPr>
        <p:txBody>
          <a:bodyPr>
            <a:normAutofit fontScale="85000" lnSpcReduction="10000"/>
          </a:bodyPr>
          <a:lstStyle/>
          <a:p>
            <a:pPr marL="0" indent="0">
              <a:buNone/>
            </a:pPr>
            <a:endParaRPr lang="sv-SE" sz="1650" dirty="0">
              <a:latin typeface="+mj-lt"/>
            </a:endParaRPr>
          </a:p>
          <a:p>
            <a:pPr lvl="1"/>
            <a:r>
              <a:rPr lang="sv-SE" sz="1900" b="1" dirty="0"/>
              <a:t>Vi utreder behov av god man, förvaltare och förmyndare, rekryterar ställföreträdare och idkar tillsyn</a:t>
            </a:r>
          </a:p>
          <a:p>
            <a:pPr lvl="1"/>
            <a:endParaRPr lang="sv-SE" sz="1900" b="1" dirty="0"/>
          </a:p>
          <a:p>
            <a:pPr lvl="1"/>
            <a:r>
              <a:rPr lang="sv-SE" sz="1900" b="1" dirty="0"/>
              <a:t>Vi utövar tillsyn över 8 </a:t>
            </a:r>
            <a:r>
              <a:rPr lang="sv-SE" sz="1900" b="1" dirty="0" smtClean="0"/>
              <a:t>233 </a:t>
            </a:r>
            <a:r>
              <a:rPr lang="sv-SE" sz="1900" b="1" dirty="0"/>
              <a:t>gode män, förvaltare och förmyndare </a:t>
            </a:r>
          </a:p>
          <a:p>
            <a:pPr lvl="1"/>
            <a:endParaRPr lang="sv-SE" sz="1900" b="1" dirty="0"/>
          </a:p>
          <a:p>
            <a:pPr lvl="1"/>
            <a:r>
              <a:rPr lang="sv-SE" sz="1900" b="1" dirty="0" smtClean="0"/>
              <a:t>Värdet av huvudmännens tillgångar är 10 204 000 000 kr</a:t>
            </a:r>
          </a:p>
          <a:p>
            <a:pPr marL="135731" lvl="1" indent="0">
              <a:buNone/>
            </a:pPr>
            <a:endParaRPr lang="sv-SE" sz="1900" b="1" dirty="0" smtClean="0"/>
          </a:p>
          <a:p>
            <a:pPr lvl="1"/>
            <a:r>
              <a:rPr lang="sv-SE" sz="1900" b="1" dirty="0"/>
              <a:t>Vi </a:t>
            </a:r>
            <a:r>
              <a:rPr lang="sv-SE" sz="1900" b="1" dirty="0" smtClean="0"/>
              <a:t>är </a:t>
            </a:r>
            <a:r>
              <a:rPr lang="sv-SE" sz="1900" b="1" dirty="0"/>
              <a:t>50 anställda</a:t>
            </a:r>
          </a:p>
          <a:p>
            <a:pPr lvl="1"/>
            <a:endParaRPr lang="sv-SE" b="1" dirty="0" smtClean="0">
              <a:latin typeface="+mj-lt"/>
            </a:endParaRPr>
          </a:p>
          <a:p>
            <a:pPr marL="0" indent="0">
              <a:buNone/>
            </a:pPr>
            <a:endParaRPr lang="sv-SE" dirty="0">
              <a:solidFill>
                <a:srgbClr val="000000"/>
              </a:solidFill>
              <a:ea typeface="ＭＳ Ｐゴシック" charset="0"/>
              <a:cs typeface="ＭＳ Ｐゴシック" charset="0"/>
            </a:endParaRPr>
          </a:p>
          <a:p>
            <a:pPr rtl="0" eaLnBrk="1" latinLnBrk="0" hangingPunct="1"/>
            <a:endParaRPr lang="sv-SE" dirty="0">
              <a:solidFill>
                <a:srgbClr val="000000"/>
              </a:solidFill>
              <a:ea typeface="ＭＳ Ｐゴシック" charset="0"/>
              <a:cs typeface="ＭＳ Ｐゴシック" charset="0"/>
            </a:endParaRPr>
          </a:p>
        </p:txBody>
      </p:sp>
      <p:sp>
        <p:nvSpPr>
          <p:cNvPr id="4" name="Rubrik 3"/>
          <p:cNvSpPr>
            <a:spLocks noGrp="1"/>
          </p:cNvSpPr>
          <p:nvPr>
            <p:ph type="title"/>
          </p:nvPr>
        </p:nvSpPr>
        <p:spPr>
          <a:xfrm>
            <a:off x="1496615" y="1391980"/>
            <a:ext cx="6173391" cy="632222"/>
          </a:xfrm>
        </p:spPr>
        <p:txBody>
          <a:bodyPr>
            <a:normAutofit fontScale="90000"/>
          </a:bodyPr>
          <a:lstStyle/>
          <a:p>
            <a:r>
              <a:rPr lang="sv-SE" dirty="0" smtClean="0"/>
              <a:t>Överförmyndarförvaltningen i Stockholms stad - en tillsynsmyndighet</a:t>
            </a:r>
            <a:br>
              <a:rPr lang="sv-SE" dirty="0" smtClean="0"/>
            </a:br>
            <a:endParaRPr lang="sv-SE" dirty="0"/>
          </a:p>
        </p:txBody>
      </p:sp>
      <p:sp>
        <p:nvSpPr>
          <p:cNvPr id="5" name="Platshållare för datum 4"/>
          <p:cNvSpPr>
            <a:spLocks noGrp="1"/>
          </p:cNvSpPr>
          <p:nvPr>
            <p:ph type="dt" sz="half" idx="15"/>
          </p:nvPr>
        </p:nvSpPr>
        <p:spPr/>
        <p:txBody>
          <a:bodyPr/>
          <a:lstStyle/>
          <a:p>
            <a:pPr defTabSz="342900">
              <a:lnSpc>
                <a:spcPct val="120000"/>
              </a:lnSpc>
              <a:defRPr/>
            </a:pPr>
            <a:endParaRPr lang="sv-SE" sz="750" dirty="0">
              <a:solidFill>
                <a:srgbClr val="000000"/>
              </a:solidFill>
              <a:latin typeface="Arial"/>
              <a:cs typeface="Arial"/>
            </a:endParaRPr>
          </a:p>
        </p:txBody>
      </p:sp>
      <p:sp>
        <p:nvSpPr>
          <p:cNvPr id="6" name="Platshållare för bildnummer 5"/>
          <p:cNvSpPr>
            <a:spLocks noGrp="1"/>
          </p:cNvSpPr>
          <p:nvPr>
            <p:ph type="sldNum" sz="quarter" idx="16"/>
          </p:nvPr>
        </p:nvSpPr>
        <p:spPr/>
        <p:txBody>
          <a:bodyPr/>
          <a:lstStyle/>
          <a:p>
            <a:pPr defTabSz="342900">
              <a:defRPr/>
            </a:pPr>
            <a:r>
              <a:rPr lang="sv-SE" sz="750" dirty="0">
                <a:solidFill>
                  <a:srgbClr val="000000"/>
                </a:solidFill>
                <a:latin typeface="Arial"/>
                <a:cs typeface="Arial"/>
              </a:rPr>
              <a:t>Sid </a:t>
            </a:r>
            <a:fld id="{047F33C0-2FE3-7943-A077-AD0E875F7B39}" type="slidenum">
              <a:rPr lang="sv-SE" sz="750">
                <a:solidFill>
                  <a:srgbClr val="000000"/>
                </a:solidFill>
                <a:latin typeface="Arial"/>
                <a:cs typeface="Arial"/>
              </a:rPr>
              <a:pPr defTabSz="342900">
                <a:defRPr/>
              </a:pPr>
              <a:t>17</a:t>
            </a:fld>
            <a:endParaRPr lang="sv-SE" sz="750" dirty="0">
              <a:solidFill>
                <a:srgbClr val="000000"/>
              </a:solidFill>
              <a:latin typeface="Arial"/>
              <a:cs typeface="Arial"/>
            </a:endParaRPr>
          </a:p>
        </p:txBody>
      </p:sp>
      <p:pic>
        <p:nvPicPr>
          <p:cNvPr id="2" name="Bildobjekt 1"/>
          <p:cNvPicPr>
            <a:picLocks noChangeAspect="1"/>
          </p:cNvPicPr>
          <p:nvPr/>
        </p:nvPicPr>
        <p:blipFill>
          <a:blip r:embed="rId3"/>
          <a:stretch>
            <a:fillRect/>
          </a:stretch>
        </p:blipFill>
        <p:spPr>
          <a:xfrm>
            <a:off x="4860032" y="4437112"/>
            <a:ext cx="2232248" cy="2306437"/>
          </a:xfrm>
          <a:prstGeom prst="rect">
            <a:avLst/>
          </a:prstGeom>
        </p:spPr>
      </p:pic>
    </p:spTree>
    <p:extLst>
      <p:ext uri="{BB962C8B-B14F-4D97-AF65-F5344CB8AC3E}">
        <p14:creationId xmlns:p14="http://schemas.microsoft.com/office/powerpoint/2010/main" val="1784670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539552" y="476672"/>
            <a:ext cx="8208912" cy="5472608"/>
          </a:xfrm>
          <a:prstGeom prst="rect">
            <a:avLst/>
          </a:prstGeom>
        </p:spPr>
      </p:pic>
    </p:spTree>
    <p:extLst>
      <p:ext uri="{BB962C8B-B14F-4D97-AF65-F5344CB8AC3E}">
        <p14:creationId xmlns:p14="http://schemas.microsoft.com/office/powerpoint/2010/main" val="3446706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stretch>
            <a:fillRect/>
          </a:stretch>
        </p:blipFill>
        <p:spPr>
          <a:xfrm>
            <a:off x="611560" y="548680"/>
            <a:ext cx="7848872" cy="5328592"/>
          </a:xfrm>
          <a:prstGeom prst="rect">
            <a:avLst/>
          </a:prstGeom>
        </p:spPr>
      </p:pic>
    </p:spTree>
    <p:extLst>
      <p:ext uri="{BB962C8B-B14F-4D97-AF65-F5344CB8AC3E}">
        <p14:creationId xmlns:p14="http://schemas.microsoft.com/office/powerpoint/2010/main" val="545336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smtClean="0"/>
              <a:t>Presentation av:</a:t>
            </a:r>
            <a:endParaRPr lang="sv-SE" dirty="0"/>
          </a:p>
        </p:txBody>
      </p:sp>
      <p:sp>
        <p:nvSpPr>
          <p:cNvPr id="6" name="Platshållare för innehåll 5"/>
          <p:cNvSpPr>
            <a:spLocks noGrp="1"/>
          </p:cNvSpPr>
          <p:nvPr>
            <p:ph idx="1"/>
          </p:nvPr>
        </p:nvSpPr>
        <p:spPr/>
        <p:txBody>
          <a:bodyPr/>
          <a:lstStyle/>
          <a:p>
            <a:r>
              <a:rPr lang="sv-SE" dirty="0" smtClean="0"/>
              <a:t>Ny överförmyndarnämnd</a:t>
            </a:r>
          </a:p>
          <a:p>
            <a:r>
              <a:rPr lang="sv-SE" dirty="0" smtClean="0"/>
              <a:t>Resultatet från enkät till ställföreträdare</a:t>
            </a:r>
          </a:p>
          <a:p>
            <a:r>
              <a:rPr lang="sv-SE" dirty="0" smtClean="0"/>
              <a:t>Läget på </a:t>
            </a:r>
            <a:r>
              <a:rPr lang="sv-SE" dirty="0" err="1" smtClean="0"/>
              <a:t>överförmyndarförvaltningen</a:t>
            </a:r>
            <a:endParaRPr lang="sv-SE" dirty="0" smtClean="0"/>
          </a:p>
          <a:p>
            <a:r>
              <a:rPr lang="sv-SE" dirty="0" smtClean="0"/>
              <a:t>Lämplighetsprövning av befintliga ställföreträdare</a:t>
            </a:r>
          </a:p>
          <a:p>
            <a:r>
              <a:rPr lang="sv-SE" dirty="0" smtClean="0"/>
              <a:t>Digitaliseringsprojektet – sociala system</a:t>
            </a:r>
          </a:p>
          <a:p>
            <a:r>
              <a:rPr lang="sv-SE" dirty="0" smtClean="0"/>
              <a:t>Stockholms stads utredning av förvaltarenhet</a:t>
            </a:r>
          </a:p>
          <a:p>
            <a:r>
              <a:rPr lang="sv-SE" dirty="0" smtClean="0"/>
              <a:t>Vad händer med regeringens utredning av överförmyndarverksamheten?</a:t>
            </a:r>
          </a:p>
          <a:p>
            <a:endParaRPr lang="sv-SE" dirty="0"/>
          </a:p>
        </p:txBody>
      </p:sp>
    </p:spTree>
    <p:extLst>
      <p:ext uri="{BB962C8B-B14F-4D97-AF65-F5344CB8AC3E}">
        <p14:creationId xmlns:p14="http://schemas.microsoft.com/office/powerpoint/2010/main" val="1568856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Årsredovisningar</a:t>
            </a:r>
            <a:endParaRPr lang="sv-SE" dirty="0"/>
          </a:p>
        </p:txBody>
      </p:sp>
      <p:sp>
        <p:nvSpPr>
          <p:cNvPr id="3" name="Platshållare för innehåll 2"/>
          <p:cNvSpPr>
            <a:spLocks noGrp="1"/>
          </p:cNvSpPr>
          <p:nvPr>
            <p:ph idx="1"/>
          </p:nvPr>
        </p:nvSpPr>
        <p:spPr/>
        <p:txBody>
          <a:bodyPr/>
          <a:lstStyle/>
          <a:p>
            <a:r>
              <a:rPr lang="sv-SE" dirty="0" smtClean="0"/>
              <a:t>5 288 årsredovisningar har inkommit 12 maj</a:t>
            </a:r>
          </a:p>
          <a:p>
            <a:r>
              <a:rPr lang="sv-SE" dirty="0" smtClean="0"/>
              <a:t>2044 årsredovisningar är granskade 12 maj</a:t>
            </a:r>
          </a:p>
          <a:p>
            <a:r>
              <a:rPr lang="sv-SE" dirty="0" smtClean="0"/>
              <a:t>1754 årsredovisningar där arvode begärs återstår att granska</a:t>
            </a:r>
          </a:p>
          <a:p>
            <a:r>
              <a:rPr lang="sv-SE" dirty="0" smtClean="0"/>
              <a:t>1 422 årsredovisningar där arvode </a:t>
            </a:r>
            <a:r>
              <a:rPr lang="sv-SE" u="sng" dirty="0" smtClean="0"/>
              <a:t>inte</a:t>
            </a:r>
            <a:r>
              <a:rPr lang="sv-SE" dirty="0" smtClean="0"/>
              <a:t> begärs återstår att granska</a:t>
            </a:r>
          </a:p>
          <a:p>
            <a:endParaRPr lang="sv-SE" dirty="0"/>
          </a:p>
        </p:txBody>
      </p:sp>
    </p:spTree>
    <p:extLst>
      <p:ext uri="{BB962C8B-B14F-4D97-AF65-F5344CB8AC3E}">
        <p14:creationId xmlns:p14="http://schemas.microsoft.com/office/powerpoint/2010/main" val="872160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Överförmyndarnämndens utmaningar</a:t>
            </a:r>
            <a:endParaRPr lang="sv-SE" dirty="0"/>
          </a:p>
        </p:txBody>
      </p:sp>
      <p:sp>
        <p:nvSpPr>
          <p:cNvPr id="3" name="Platshållare för innehåll 2"/>
          <p:cNvSpPr>
            <a:spLocks noGrp="1"/>
          </p:cNvSpPr>
          <p:nvPr>
            <p:ph idx="1"/>
          </p:nvPr>
        </p:nvSpPr>
        <p:spPr/>
        <p:txBody>
          <a:bodyPr/>
          <a:lstStyle/>
          <a:p>
            <a:r>
              <a:rPr lang="sv-SE" dirty="0" smtClean="0"/>
              <a:t>Många ärenden per handläggare</a:t>
            </a:r>
          </a:p>
          <a:p>
            <a:endParaRPr lang="sv-SE" dirty="0" smtClean="0"/>
          </a:p>
          <a:p>
            <a:pPr marL="0" indent="0">
              <a:buNone/>
            </a:pPr>
            <a:r>
              <a:rPr lang="sv-SE" dirty="0" smtClean="0"/>
              <a:t>Målen är att:</a:t>
            </a:r>
          </a:p>
          <a:p>
            <a:r>
              <a:rPr lang="sv-SE" dirty="0" smtClean="0"/>
              <a:t>Skärpa tillsynen</a:t>
            </a:r>
          </a:p>
          <a:p>
            <a:r>
              <a:rPr lang="sv-SE" dirty="0"/>
              <a:t>Korta handläggningstiderna </a:t>
            </a:r>
          </a:p>
          <a:p>
            <a:r>
              <a:rPr lang="sv-SE" dirty="0" smtClean="0"/>
              <a:t>Förbättra stödet till ställföreträdare</a:t>
            </a:r>
          </a:p>
          <a:p>
            <a:r>
              <a:rPr lang="sv-SE" dirty="0" smtClean="0"/>
              <a:t>Erbjuda utbildningar till ställföreträdare</a:t>
            </a:r>
          </a:p>
        </p:txBody>
      </p:sp>
    </p:spTree>
    <p:extLst>
      <p:ext uri="{BB962C8B-B14F-4D97-AF65-F5344CB8AC3E}">
        <p14:creationId xmlns:p14="http://schemas.microsoft.com/office/powerpoint/2010/main" val="4185159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457200" y="1124744"/>
            <a:ext cx="5490000" cy="968400"/>
          </a:xfrm>
        </p:spPr>
        <p:txBody>
          <a:bodyPr/>
          <a:lstStyle/>
          <a:p>
            <a:r>
              <a:rPr lang="sv-SE" dirty="0" smtClean="0"/>
              <a:t>Lämplighetsprövning 2019</a:t>
            </a:r>
            <a:endParaRPr lang="sv-SE" dirty="0"/>
          </a:p>
        </p:txBody>
      </p:sp>
      <p:sp>
        <p:nvSpPr>
          <p:cNvPr id="5" name="Underrubrik 4"/>
          <p:cNvSpPr>
            <a:spLocks noGrp="1"/>
          </p:cNvSpPr>
          <p:nvPr>
            <p:ph type="subTitle" idx="1"/>
          </p:nvPr>
        </p:nvSpPr>
        <p:spPr>
          <a:xfrm>
            <a:off x="457200" y="2093144"/>
            <a:ext cx="5472608" cy="1752600"/>
          </a:xfrm>
        </p:spPr>
        <p:txBody>
          <a:bodyPr/>
          <a:lstStyle/>
          <a:p>
            <a:r>
              <a:rPr lang="sv-SE" dirty="0" smtClean="0"/>
              <a:t>Belastningsregisterkontroll samt kreditupplysning på befintliga ställföreträdare</a:t>
            </a:r>
            <a:endParaRPr lang="sv-SE" dirty="0"/>
          </a:p>
        </p:txBody>
      </p:sp>
    </p:spTree>
    <p:extLst>
      <p:ext uri="{BB962C8B-B14F-4D97-AF65-F5344CB8AC3E}">
        <p14:creationId xmlns:p14="http://schemas.microsoft.com/office/powerpoint/2010/main" val="2799286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a:t>B</a:t>
            </a:r>
            <a:r>
              <a:rPr lang="sv-SE" dirty="0" smtClean="0"/>
              <a:t>akgrund</a:t>
            </a:r>
            <a:endParaRPr lang="sv-SE" dirty="0"/>
          </a:p>
        </p:txBody>
      </p:sp>
      <p:sp>
        <p:nvSpPr>
          <p:cNvPr id="3" name="Platshållare för text 2"/>
          <p:cNvSpPr>
            <a:spLocks noGrp="1"/>
          </p:cNvSpPr>
          <p:nvPr>
            <p:ph type="body" sz="quarter" idx="10"/>
          </p:nvPr>
        </p:nvSpPr>
        <p:spPr>
          <a:xfrm>
            <a:off x="457200" y="1440000"/>
            <a:ext cx="7427168" cy="1753200"/>
          </a:xfrm>
        </p:spPr>
        <p:txBody>
          <a:bodyPr/>
          <a:lstStyle/>
          <a:p>
            <a:r>
              <a:rPr lang="sv-SE" sz="1800" dirty="0" smtClean="0"/>
              <a:t>Vid varje nyrekrytering av anhörig eller extern görs en lämplighetsprövning av föreslagen ställföreträdare. Detta för att säkerställa att föreslagen person är ”erfaren, rättrådig och i övrigt lämplig”. </a:t>
            </a:r>
          </a:p>
          <a:p>
            <a:endParaRPr lang="sv-SE" sz="1800" dirty="0" smtClean="0"/>
          </a:p>
          <a:p>
            <a:r>
              <a:rPr lang="sv-SE" sz="1800" dirty="0" smtClean="0"/>
              <a:t>För att säkerställa att våra ställföreträdare är det även när de fått ett uppdrag gör förvaltningen en lämplighetsprövning årligen av samtliga ställföreträdare. </a:t>
            </a:r>
          </a:p>
          <a:p>
            <a:endParaRPr lang="sv-SE" sz="1800" dirty="0"/>
          </a:p>
          <a:p>
            <a:r>
              <a:rPr lang="sv-SE" sz="1800" dirty="0" smtClean="0"/>
              <a:t>I år har en lämplighetsprövning på 3 337 personer gjorts där vi tagit utdrag ur både belastningsregistret och en kreditanmärkning.</a:t>
            </a:r>
          </a:p>
          <a:p>
            <a:endParaRPr lang="sv-SE" dirty="0"/>
          </a:p>
          <a:p>
            <a:endParaRPr lang="sv-SE" dirty="0" smtClean="0"/>
          </a:p>
          <a:p>
            <a:endParaRPr lang="sv-SE" dirty="0"/>
          </a:p>
        </p:txBody>
      </p:sp>
    </p:spTree>
    <p:extLst>
      <p:ext uri="{BB962C8B-B14F-4D97-AF65-F5344CB8AC3E}">
        <p14:creationId xmlns:p14="http://schemas.microsoft.com/office/powerpoint/2010/main" val="276802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Resultat?</a:t>
            </a:r>
            <a:endParaRPr lang="sv-SE" dirty="0"/>
          </a:p>
        </p:txBody>
      </p:sp>
      <p:sp>
        <p:nvSpPr>
          <p:cNvPr id="3" name="Platshållare för text 2"/>
          <p:cNvSpPr>
            <a:spLocks noGrp="1"/>
          </p:cNvSpPr>
          <p:nvPr>
            <p:ph type="body" sz="quarter" idx="10"/>
          </p:nvPr>
        </p:nvSpPr>
        <p:spPr>
          <a:xfrm>
            <a:off x="457200" y="1440000"/>
            <a:ext cx="7715200" cy="1753200"/>
          </a:xfrm>
        </p:spPr>
        <p:txBody>
          <a:bodyPr/>
          <a:lstStyle/>
          <a:p>
            <a:r>
              <a:rPr lang="sv-SE" sz="1800" dirty="0" smtClean="0"/>
              <a:t>76 personer har någon form av </a:t>
            </a:r>
            <a:r>
              <a:rPr lang="sv-SE" sz="1800" u="sng" dirty="0" smtClean="0"/>
              <a:t>kreditanmärkning</a:t>
            </a:r>
            <a:r>
              <a:rPr lang="sv-SE" sz="1800" dirty="0" smtClean="0"/>
              <a:t>, vilket kan vara mindre förseelser som felparkeringsavgift eller trängselskatt. Dessa 76 personer har tillsammans 108 ärenden. </a:t>
            </a:r>
          </a:p>
          <a:p>
            <a:r>
              <a:rPr lang="sv-SE" sz="1800" dirty="0" smtClean="0"/>
              <a:t>Det förekommer dock också: </a:t>
            </a:r>
            <a:endParaRPr lang="sv-SE" sz="1800" dirty="0"/>
          </a:p>
          <a:p>
            <a:r>
              <a:rPr lang="sv-SE" sz="1800" dirty="0"/>
              <a:t>T</a:t>
            </a:r>
            <a:r>
              <a:rPr lang="sv-SE" sz="1800" dirty="0" smtClean="0"/>
              <a:t>redskodom, betalningsföreläggande, skuldsanering,  misslyckade </a:t>
            </a:r>
            <a:r>
              <a:rPr lang="sv-SE" sz="1800" dirty="0" err="1" smtClean="0"/>
              <a:t>utmätningsförsök</a:t>
            </a:r>
            <a:r>
              <a:rPr lang="sv-SE" sz="1800" dirty="0"/>
              <a:t> </a:t>
            </a:r>
            <a:r>
              <a:rPr lang="sv-SE" sz="1800" dirty="0" smtClean="0"/>
              <a:t>samt skatteskulder på flera miljoner. </a:t>
            </a:r>
            <a:endParaRPr lang="sv-SE" sz="1800" dirty="0"/>
          </a:p>
          <a:p>
            <a:endParaRPr lang="sv-SE" sz="1800" dirty="0" smtClean="0"/>
          </a:p>
          <a:p>
            <a:r>
              <a:rPr lang="sv-SE" sz="1800" dirty="0" smtClean="0"/>
              <a:t>Förvaltningen går igenom respektive ställföreträdare för att se över de anmärkningar som finns och titta vilken form av åtgärd som ska tas. </a:t>
            </a:r>
          </a:p>
          <a:p>
            <a:r>
              <a:rPr lang="sv-SE" sz="1800" dirty="0" smtClean="0"/>
              <a:t>29 ställföreträdare med totalt 41 ärenden tillsammans kommer att entledigas med anledningen av att kreditanmärkningarna är många, av allvarlig karaktär eller med högt belopp. </a:t>
            </a:r>
          </a:p>
          <a:p>
            <a:endParaRPr lang="sv-SE" dirty="0"/>
          </a:p>
          <a:p>
            <a:endParaRPr lang="sv-SE" dirty="0"/>
          </a:p>
        </p:txBody>
      </p:sp>
    </p:spTree>
    <p:extLst>
      <p:ext uri="{BB962C8B-B14F-4D97-AF65-F5344CB8AC3E}">
        <p14:creationId xmlns:p14="http://schemas.microsoft.com/office/powerpoint/2010/main" val="37881613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Belastningsregistret</a:t>
            </a:r>
            <a:endParaRPr lang="sv-SE" dirty="0"/>
          </a:p>
        </p:txBody>
      </p:sp>
      <p:sp>
        <p:nvSpPr>
          <p:cNvPr id="3" name="Platshållare för text 2"/>
          <p:cNvSpPr>
            <a:spLocks noGrp="1"/>
          </p:cNvSpPr>
          <p:nvPr>
            <p:ph type="body" sz="quarter" idx="10"/>
          </p:nvPr>
        </p:nvSpPr>
        <p:spPr>
          <a:xfrm>
            <a:off x="457200" y="1196752"/>
            <a:ext cx="7211144" cy="1753200"/>
          </a:xfrm>
        </p:spPr>
        <p:txBody>
          <a:bodyPr/>
          <a:lstStyle/>
          <a:p>
            <a:r>
              <a:rPr lang="sv-SE" sz="1800" dirty="0"/>
              <a:t>11 personer förekommer i polisens belastningsregister, </a:t>
            </a:r>
            <a:r>
              <a:rPr lang="sv-SE" sz="1800" dirty="0" smtClean="0"/>
              <a:t>dessa personer har tillsammans 47 ärenden. Följande </a:t>
            </a:r>
            <a:r>
              <a:rPr lang="sv-SE" sz="1800" dirty="0"/>
              <a:t>domar </a:t>
            </a:r>
            <a:r>
              <a:rPr lang="sv-SE" sz="1800" dirty="0" smtClean="0"/>
              <a:t>förekommer hos dessa personer:  </a:t>
            </a:r>
          </a:p>
          <a:p>
            <a:endParaRPr lang="sv-SE" sz="1800" dirty="0"/>
          </a:p>
          <a:p>
            <a:pPr marL="342900" indent="-342900">
              <a:buFont typeface="Arial" panose="020B0604020202020204" pitchFamily="34" charset="0"/>
              <a:buChar char="•"/>
            </a:pPr>
            <a:r>
              <a:rPr lang="sv-SE" sz="1800" dirty="0" smtClean="0"/>
              <a:t>Misshandel</a:t>
            </a:r>
          </a:p>
          <a:p>
            <a:pPr marL="342900" indent="-342900">
              <a:buFont typeface="Arial" panose="020B0604020202020204" pitchFamily="34" charset="0"/>
              <a:buChar char="•"/>
            </a:pPr>
            <a:r>
              <a:rPr lang="sv-SE" sz="1800" dirty="0"/>
              <a:t>s</a:t>
            </a:r>
            <a:r>
              <a:rPr lang="sv-SE" sz="1800" dirty="0" smtClean="0"/>
              <a:t>töld</a:t>
            </a:r>
          </a:p>
          <a:p>
            <a:pPr marL="342900" indent="-342900">
              <a:buFont typeface="Arial" panose="020B0604020202020204" pitchFamily="34" charset="0"/>
              <a:buChar char="•"/>
            </a:pPr>
            <a:r>
              <a:rPr lang="sv-SE" sz="1800" dirty="0"/>
              <a:t>v</a:t>
            </a:r>
            <a:r>
              <a:rPr lang="sv-SE" sz="1800" dirty="0" smtClean="0"/>
              <a:t>ållande till kroppsskada</a:t>
            </a:r>
          </a:p>
          <a:p>
            <a:pPr marL="342900" indent="-342900">
              <a:buFont typeface="Arial" panose="020B0604020202020204" pitchFamily="34" charset="0"/>
              <a:buChar char="•"/>
            </a:pPr>
            <a:r>
              <a:rPr lang="sv-SE" sz="1800" dirty="0"/>
              <a:t>o</a:t>
            </a:r>
            <a:r>
              <a:rPr lang="sv-SE" sz="1800" dirty="0" smtClean="0"/>
              <a:t>lovlig tobaksförsäljning</a:t>
            </a:r>
          </a:p>
          <a:p>
            <a:pPr marL="342900" indent="-342900">
              <a:buFont typeface="Arial" panose="020B0604020202020204" pitchFamily="34" charset="0"/>
              <a:buChar char="•"/>
            </a:pPr>
            <a:r>
              <a:rPr lang="sv-SE" sz="1800" dirty="0" smtClean="0"/>
              <a:t>sexuellt ofredande</a:t>
            </a:r>
          </a:p>
          <a:p>
            <a:pPr marL="342900" indent="-342900">
              <a:buFont typeface="Arial" panose="020B0604020202020204" pitchFamily="34" charset="0"/>
              <a:buChar char="•"/>
            </a:pPr>
            <a:r>
              <a:rPr lang="sv-SE" sz="1800" dirty="0"/>
              <a:t>b</a:t>
            </a:r>
            <a:r>
              <a:rPr lang="sv-SE" sz="1800" dirty="0" smtClean="0"/>
              <a:t>okföringsbrott (grovt och inte grovt)</a:t>
            </a:r>
          </a:p>
          <a:p>
            <a:pPr marL="342900" indent="-342900">
              <a:buFont typeface="Arial" panose="020B0604020202020204" pitchFamily="34" charset="0"/>
              <a:buChar char="•"/>
            </a:pPr>
            <a:r>
              <a:rPr lang="sv-SE" sz="1800" dirty="0" smtClean="0"/>
              <a:t>försök </a:t>
            </a:r>
            <a:r>
              <a:rPr lang="sv-SE" sz="1800" dirty="0"/>
              <a:t>till </a:t>
            </a:r>
            <a:r>
              <a:rPr lang="sv-SE" sz="1800" dirty="0" smtClean="0"/>
              <a:t>bedrägeri</a:t>
            </a:r>
          </a:p>
          <a:p>
            <a:pPr marL="342900" indent="-342900">
              <a:buFont typeface="Arial" panose="020B0604020202020204" pitchFamily="34" charset="0"/>
              <a:buChar char="•"/>
            </a:pPr>
            <a:r>
              <a:rPr lang="sv-SE" sz="1800" dirty="0" smtClean="0"/>
              <a:t>rattfylleri</a:t>
            </a:r>
          </a:p>
          <a:p>
            <a:pPr marL="342900" indent="-342900">
              <a:buFont typeface="Arial" panose="020B0604020202020204" pitchFamily="34" charset="0"/>
              <a:buChar char="•"/>
            </a:pPr>
            <a:r>
              <a:rPr lang="sv-SE" sz="1800" dirty="0" smtClean="0"/>
              <a:t>hets </a:t>
            </a:r>
            <a:r>
              <a:rPr lang="sv-SE" sz="1800" dirty="0"/>
              <a:t>mot folkgrupp. </a:t>
            </a:r>
          </a:p>
          <a:p>
            <a:endParaRPr lang="sv-SE" sz="1800" dirty="0"/>
          </a:p>
        </p:txBody>
      </p:sp>
    </p:spTree>
    <p:extLst>
      <p:ext uri="{BB962C8B-B14F-4D97-AF65-F5344CB8AC3E}">
        <p14:creationId xmlns:p14="http://schemas.microsoft.com/office/powerpoint/2010/main" val="4067138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sz="quarter" idx="10"/>
          </p:nvPr>
        </p:nvSpPr>
        <p:spPr>
          <a:xfrm>
            <a:off x="457200" y="1440000"/>
            <a:ext cx="7139136" cy="1753200"/>
          </a:xfrm>
        </p:spPr>
        <p:txBody>
          <a:bodyPr/>
          <a:lstStyle/>
          <a:p>
            <a:r>
              <a:rPr lang="sv-SE" sz="1800" dirty="0" smtClean="0"/>
              <a:t>Ytterligare 7 </a:t>
            </a:r>
            <a:r>
              <a:rPr lang="sv-SE" sz="1800" dirty="0"/>
              <a:t>personer förekommer i ärenden som är avslutade, endast förmynderskapsärenden eller hanterade av förvaltningen sedan tidigare. </a:t>
            </a:r>
            <a:r>
              <a:rPr lang="sv-SE" sz="1800" dirty="0" smtClean="0"/>
              <a:t>Dessa domar handlar om:</a:t>
            </a:r>
          </a:p>
          <a:p>
            <a:endParaRPr lang="sv-SE" sz="1800" dirty="0" smtClean="0"/>
          </a:p>
          <a:p>
            <a:pPr marL="342900" indent="-342900">
              <a:buFont typeface="Arial" panose="020B0604020202020204" pitchFamily="34" charset="0"/>
              <a:buChar char="•"/>
            </a:pPr>
            <a:r>
              <a:rPr lang="sv-SE" sz="1800" dirty="0"/>
              <a:t>o</a:t>
            </a:r>
            <a:r>
              <a:rPr lang="sv-SE" sz="1800" dirty="0" smtClean="0"/>
              <a:t>laga tvång</a:t>
            </a:r>
          </a:p>
          <a:p>
            <a:pPr marL="342900" indent="-342900">
              <a:buFont typeface="Arial" panose="020B0604020202020204" pitchFamily="34" charset="0"/>
              <a:buChar char="•"/>
            </a:pPr>
            <a:r>
              <a:rPr lang="sv-SE" sz="1800" dirty="0"/>
              <a:t>s</a:t>
            </a:r>
            <a:r>
              <a:rPr lang="sv-SE" sz="1800" dirty="0" smtClean="0"/>
              <a:t>natteri</a:t>
            </a:r>
          </a:p>
          <a:p>
            <a:pPr marL="342900" indent="-342900">
              <a:buFont typeface="Arial" panose="020B0604020202020204" pitchFamily="34" charset="0"/>
              <a:buChar char="•"/>
            </a:pPr>
            <a:r>
              <a:rPr lang="sv-SE" sz="1800" dirty="0"/>
              <a:t>r</a:t>
            </a:r>
            <a:r>
              <a:rPr lang="sv-SE" sz="1800" dirty="0" smtClean="0"/>
              <a:t>attfylleri</a:t>
            </a:r>
          </a:p>
          <a:p>
            <a:pPr marL="342900" indent="-342900">
              <a:buFont typeface="Arial" panose="020B0604020202020204" pitchFamily="34" charset="0"/>
              <a:buChar char="•"/>
            </a:pPr>
            <a:r>
              <a:rPr lang="sv-SE" sz="1800" dirty="0" smtClean="0"/>
              <a:t>smuggling</a:t>
            </a:r>
          </a:p>
          <a:p>
            <a:pPr marL="342900" indent="-342900">
              <a:buFont typeface="Arial" panose="020B0604020202020204" pitchFamily="34" charset="0"/>
              <a:buChar char="•"/>
            </a:pPr>
            <a:r>
              <a:rPr lang="sv-SE" sz="1800" dirty="0"/>
              <a:t>m</a:t>
            </a:r>
            <a:r>
              <a:rPr lang="sv-SE" sz="1800" dirty="0" smtClean="0"/>
              <a:t>isshandel</a:t>
            </a:r>
          </a:p>
          <a:p>
            <a:pPr marL="342900" indent="-342900">
              <a:buFont typeface="Arial" panose="020B0604020202020204" pitchFamily="34" charset="0"/>
              <a:buChar char="•"/>
            </a:pPr>
            <a:endParaRPr lang="sv-SE" sz="1800" dirty="0"/>
          </a:p>
          <a:p>
            <a:r>
              <a:rPr lang="sv-SE" sz="1800" dirty="0" smtClean="0"/>
              <a:t>Totalt är det 88 huvudmän efter lämplighetsprövningen där förvaltningen behöver se över lämpligheten av deras ställföreträdare. </a:t>
            </a:r>
            <a:endParaRPr lang="sv-SE" sz="1800" dirty="0"/>
          </a:p>
        </p:txBody>
      </p:sp>
    </p:spTree>
    <p:extLst>
      <p:ext uri="{BB962C8B-B14F-4D97-AF65-F5344CB8AC3E}">
        <p14:creationId xmlns:p14="http://schemas.microsoft.com/office/powerpoint/2010/main" val="748083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ctrTitle"/>
          </p:nvPr>
        </p:nvSpPr>
        <p:spPr/>
        <p:txBody>
          <a:bodyPr>
            <a:normAutofit fontScale="90000"/>
          </a:bodyPr>
          <a:lstStyle/>
          <a:p>
            <a:r>
              <a:rPr lang="sv-SE" dirty="0" smtClean="0"/>
              <a:t>Socialtjänst, överförmyndarverksamhet och kommunal hälso- och sjukvård</a:t>
            </a:r>
            <a:endParaRPr lang="sv-SE" dirty="0"/>
          </a:p>
        </p:txBody>
      </p:sp>
      <p:sp>
        <p:nvSpPr>
          <p:cNvPr id="4" name="Underrubrik 3"/>
          <p:cNvSpPr>
            <a:spLocks noGrp="1"/>
          </p:cNvSpPr>
          <p:nvPr>
            <p:ph type="subTitle" idx="1"/>
          </p:nvPr>
        </p:nvSpPr>
        <p:spPr/>
        <p:txBody>
          <a:bodyPr/>
          <a:lstStyle/>
          <a:p>
            <a:endParaRPr lang="sv-SE" dirty="0"/>
          </a:p>
        </p:txBody>
      </p:sp>
    </p:spTree>
    <p:extLst>
      <p:ext uri="{BB962C8B-B14F-4D97-AF65-F5344CB8AC3E}">
        <p14:creationId xmlns:p14="http://schemas.microsoft.com/office/powerpoint/2010/main" val="2485618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1192" y="858442"/>
          <a:ext cx="1190" cy="1190"/>
        </p:xfrm>
        <a:graphic>
          <a:graphicData uri="http://schemas.openxmlformats.org/presentationml/2006/ole">
            <mc:AlternateContent xmlns:mc="http://schemas.openxmlformats.org/markup-compatibility/2006">
              <mc:Choice xmlns:v="urn:schemas-microsoft-com:vml" Requires="v">
                <p:oleObj spid="_x0000_s1031" name="think-cell Slide" r:id="rId5" imgW="592" imgH="591" progId="TCLayout.ActiveDocument.1">
                  <p:embed/>
                </p:oleObj>
              </mc:Choice>
              <mc:Fallback>
                <p:oleObj name="think-cell Slide" r:id="rId5" imgW="592" imgH="591" progId="TCLayout.ActiveDocument.1">
                  <p:embed/>
                  <p:pic>
                    <p:nvPicPr>
                      <p:cNvPr id="20" name="Object 19" hidden="1"/>
                      <p:cNvPicPr/>
                      <p:nvPr/>
                    </p:nvPicPr>
                    <p:blipFill>
                      <a:blip r:embed="rId6"/>
                      <a:stretch>
                        <a:fillRect/>
                      </a:stretch>
                    </p:blipFill>
                    <p:spPr>
                      <a:xfrm>
                        <a:off x="1192" y="858442"/>
                        <a:ext cx="1190" cy="1190"/>
                      </a:xfrm>
                      <a:prstGeom prst="rect">
                        <a:avLst/>
                      </a:prstGeom>
                    </p:spPr>
                  </p:pic>
                </p:oleObj>
              </mc:Fallback>
            </mc:AlternateContent>
          </a:graphicData>
        </a:graphic>
      </p:graphicFrame>
      <p:sp>
        <p:nvSpPr>
          <p:cNvPr id="2" name="Rubrik 1"/>
          <p:cNvSpPr>
            <a:spLocks noGrp="1"/>
          </p:cNvSpPr>
          <p:nvPr>
            <p:ph type="title"/>
          </p:nvPr>
        </p:nvSpPr>
        <p:spPr/>
        <p:txBody>
          <a:bodyPr/>
          <a:lstStyle/>
          <a:p>
            <a:r>
              <a:rPr lang="sv-SE" dirty="0" smtClean="0"/>
              <a:t>Vi moderniserar för att kunna tillvarata digitaliseringens möjligheter </a:t>
            </a:r>
            <a:endParaRPr lang="sv-SE" dirty="0"/>
          </a:p>
        </p:txBody>
      </p:sp>
      <p:graphicFrame>
        <p:nvGraphicFramePr>
          <p:cNvPr id="11" name="Diagram 10"/>
          <p:cNvGraphicFramePr/>
          <p:nvPr>
            <p:extLst/>
          </p:nvPr>
        </p:nvGraphicFramePr>
        <p:xfrm>
          <a:off x="1007604" y="2146537"/>
          <a:ext cx="7128792" cy="30041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21125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Samhället förändras och vi behöver fortsätta att utvecklas</a:t>
            </a:r>
            <a:endParaRPr lang="sv-SE" dirty="0"/>
          </a:p>
        </p:txBody>
      </p:sp>
      <p:grpSp>
        <p:nvGrpSpPr>
          <p:cNvPr id="3" name="Grupp 2"/>
          <p:cNvGrpSpPr/>
          <p:nvPr/>
        </p:nvGrpSpPr>
        <p:grpSpPr>
          <a:xfrm>
            <a:off x="751251" y="2007202"/>
            <a:ext cx="7641498" cy="3149990"/>
            <a:chOff x="875448" y="1533270"/>
            <a:chExt cx="10188664" cy="4199986"/>
          </a:xfrm>
        </p:grpSpPr>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b="6434"/>
            <a:stretch/>
          </p:blipFill>
          <p:spPr>
            <a:xfrm>
              <a:off x="875448" y="1533270"/>
              <a:ext cx="6733216" cy="4199986"/>
            </a:xfrm>
            <a:prstGeom prst="rect">
              <a:avLst/>
            </a:prstGeom>
            <a:ln w="28575">
              <a:solidFill>
                <a:schemeClr val="accent5"/>
              </a:solidFill>
            </a:ln>
          </p:spPr>
        </p:pic>
        <p:grpSp>
          <p:nvGrpSpPr>
            <p:cNvPr id="5" name="Grupp 4"/>
            <p:cNvGrpSpPr/>
            <p:nvPr/>
          </p:nvGrpSpPr>
          <p:grpSpPr>
            <a:xfrm>
              <a:off x="7104112" y="1663470"/>
              <a:ext cx="3960000" cy="3891098"/>
              <a:chOff x="7104112" y="1626133"/>
              <a:chExt cx="3960000" cy="3891098"/>
            </a:xfrm>
          </p:grpSpPr>
          <p:sp>
            <p:nvSpPr>
              <p:cNvPr id="6" name="Rektangel med rundade hörn 5"/>
              <p:cNvSpPr/>
              <p:nvPr/>
            </p:nvSpPr>
            <p:spPr>
              <a:xfrm>
                <a:off x="7104112" y="3895718"/>
                <a:ext cx="3960000" cy="1621513"/>
              </a:xfrm>
              <a:prstGeom prst="roundRect">
                <a:avLst/>
              </a:prstGeom>
              <a:solidFill>
                <a:schemeClr val="accent5">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sv-SE" sz="1500" b="1" dirty="0">
                    <a:solidFill>
                      <a:schemeClr val="bg1"/>
                    </a:solidFill>
                  </a:rPr>
                  <a:t>Med högre krav på effektivitet måste vi jobba smartare, inte springa snabbare.</a:t>
                </a:r>
              </a:p>
            </p:txBody>
          </p:sp>
          <p:sp>
            <p:nvSpPr>
              <p:cNvPr id="7" name="Rektangel med rundade hörn 6"/>
              <p:cNvSpPr/>
              <p:nvPr/>
            </p:nvSpPr>
            <p:spPr>
              <a:xfrm>
                <a:off x="7104112" y="1626133"/>
                <a:ext cx="3960000" cy="1621513"/>
              </a:xfrm>
              <a:prstGeom prst="roundRect">
                <a:avLst/>
              </a:prstGeom>
              <a:solidFill>
                <a:schemeClr val="accent5">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500" b="1" dirty="0">
                    <a:solidFill>
                      <a:schemeClr val="bg1"/>
                    </a:solidFill>
                    <a:cs typeface="Stockholm Type Display Bold"/>
                  </a:rPr>
                  <a:t>Idag har vi en </a:t>
                </a:r>
              </a:p>
              <a:p>
                <a:pPr algn="ctr"/>
                <a:r>
                  <a:rPr lang="sv-SE" sz="1500" b="1" dirty="0">
                    <a:solidFill>
                      <a:schemeClr val="bg1"/>
                    </a:solidFill>
                    <a:cs typeface="Stockholm Type Display Bold"/>
                  </a:rPr>
                  <a:t>åldrande befolkning </a:t>
                </a:r>
              </a:p>
              <a:p>
                <a:pPr algn="ctr"/>
                <a:r>
                  <a:rPr lang="sv-SE" sz="1500" b="1" dirty="0">
                    <a:solidFill>
                      <a:schemeClr val="bg1"/>
                    </a:solidFill>
                    <a:cs typeface="Stockholm Type Display Bold"/>
                  </a:rPr>
                  <a:t>där färre ska försörja fler.</a:t>
                </a:r>
              </a:p>
            </p:txBody>
          </p:sp>
        </p:grpSp>
      </p:grpSp>
    </p:spTree>
    <p:extLst>
      <p:ext uri="{BB962C8B-B14F-4D97-AF65-F5344CB8AC3E}">
        <p14:creationId xmlns:p14="http://schemas.microsoft.com/office/powerpoint/2010/main" val="3379368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t>Jan Jönsson (L) </a:t>
            </a:r>
            <a:r>
              <a:rPr lang="sv-SE" dirty="0"/>
              <a:t>nytt socialborgarråd</a:t>
            </a:r>
            <a:br>
              <a:rPr lang="sv-SE" dirty="0"/>
            </a:br>
            <a:r>
              <a:rPr lang="sv-SE" dirty="0" smtClean="0"/>
              <a:t>Föredragande i KF och KS för ÖFN</a:t>
            </a:r>
            <a:endParaRPr lang="sv-SE" dirty="0"/>
          </a:p>
        </p:txBody>
      </p:sp>
      <p:pic>
        <p:nvPicPr>
          <p:cNvPr id="4" name="Platshållare för innehåll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8073" y="1600200"/>
            <a:ext cx="7107853" cy="3989388"/>
          </a:xfrm>
        </p:spPr>
      </p:pic>
    </p:spTree>
    <p:extLst>
      <p:ext uri="{BB962C8B-B14F-4D97-AF65-F5344CB8AC3E}">
        <p14:creationId xmlns:p14="http://schemas.microsoft.com/office/powerpoint/2010/main" val="2402299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ubrik 13"/>
          <p:cNvSpPr>
            <a:spLocks noGrp="1"/>
          </p:cNvSpPr>
          <p:nvPr>
            <p:ph type="title"/>
          </p:nvPr>
        </p:nvSpPr>
        <p:spPr>
          <a:xfrm>
            <a:off x="457200" y="1200150"/>
            <a:ext cx="4114800" cy="623700"/>
          </a:xfrm>
        </p:spPr>
        <p:txBody>
          <a:bodyPr>
            <a:normAutofit fontScale="90000"/>
          </a:bodyPr>
          <a:lstStyle/>
          <a:p>
            <a:r>
              <a:rPr lang="sv-SE" dirty="0" smtClean="0"/>
              <a:t>Digitaliseringen leder till nya förväntningar och möjligheter</a:t>
            </a:r>
            <a:br>
              <a:rPr lang="sv-SE" dirty="0" smtClean="0"/>
            </a:br>
            <a:endParaRPr lang="sv-SE" dirty="0"/>
          </a:p>
        </p:txBody>
      </p:sp>
      <p:sp>
        <p:nvSpPr>
          <p:cNvPr id="15" name="Platshållare för innehåll 14"/>
          <p:cNvSpPr>
            <a:spLocks noGrp="1"/>
          </p:cNvSpPr>
          <p:nvPr>
            <p:ph idx="1"/>
          </p:nvPr>
        </p:nvSpPr>
        <p:spPr>
          <a:xfrm>
            <a:off x="1024263" y="2499448"/>
            <a:ext cx="2980674" cy="949655"/>
          </a:xfrm>
        </p:spPr>
        <p:txBody>
          <a:bodyPr>
            <a:normAutofit fontScale="70000" lnSpcReduction="20000"/>
          </a:bodyPr>
          <a:lstStyle/>
          <a:p>
            <a:pPr marL="0" indent="0" algn="ctr">
              <a:buNone/>
            </a:pPr>
            <a:r>
              <a:rPr lang="sv-SE" dirty="0" smtClean="0"/>
              <a:t>Digitalisering </a:t>
            </a:r>
            <a:r>
              <a:rPr lang="sv-SE" dirty="0"/>
              <a:t>innebär </a:t>
            </a:r>
            <a:r>
              <a:rPr lang="sv-SE" b="1" dirty="0">
                <a:solidFill>
                  <a:srgbClr val="DD4A2C"/>
                </a:solidFill>
              </a:rPr>
              <a:t>förändrade beteenden</a:t>
            </a:r>
            <a:r>
              <a:rPr lang="sv-SE" dirty="0"/>
              <a:t>, tjänster och arbetssätt </a:t>
            </a:r>
            <a:r>
              <a:rPr lang="sv-SE" dirty="0" smtClean="0"/>
              <a:t>som nu </a:t>
            </a:r>
            <a:r>
              <a:rPr lang="sv-SE" dirty="0"/>
              <a:t>i snabb takt omvandlar samhället</a:t>
            </a:r>
            <a:endParaRPr lang="sv-SE" dirty="0" smtClean="0"/>
          </a:p>
        </p:txBody>
      </p:sp>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20141" r="20366"/>
          <a:stretch/>
        </p:blipFill>
        <p:spPr>
          <a:xfrm>
            <a:off x="4572000" y="857250"/>
            <a:ext cx="4572000" cy="5143500"/>
          </a:xfrm>
          <a:prstGeom prst="rect">
            <a:avLst/>
          </a:prstGeom>
        </p:spPr>
      </p:pic>
      <p:grpSp>
        <p:nvGrpSpPr>
          <p:cNvPr id="4" name="Grupp 3"/>
          <p:cNvGrpSpPr/>
          <p:nvPr/>
        </p:nvGrpSpPr>
        <p:grpSpPr>
          <a:xfrm>
            <a:off x="1172000" y="3861048"/>
            <a:ext cx="2685200" cy="691809"/>
            <a:chOff x="1018571" y="4097976"/>
            <a:chExt cx="3580266" cy="922412"/>
          </a:xfrm>
        </p:grpSpPr>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571" y="4097976"/>
              <a:ext cx="1007656" cy="922412"/>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6425" y="4097976"/>
              <a:ext cx="922412" cy="922412"/>
            </a:xfrm>
            <a:prstGeom prst="rect">
              <a:avLst/>
            </a:prstGeom>
          </p:spPr>
        </p:pic>
        <p:sp>
          <p:nvSpPr>
            <p:cNvPr id="7" name="Högerpil 6"/>
            <p:cNvSpPr/>
            <p:nvPr/>
          </p:nvSpPr>
          <p:spPr>
            <a:xfrm>
              <a:off x="2441586" y="4412233"/>
              <a:ext cx="819479" cy="293898"/>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050" b="1" dirty="0">
                <a:solidFill>
                  <a:srgbClr val="FFFFFF"/>
                </a:solidFill>
                <a:latin typeface="Arial"/>
              </a:endParaRPr>
            </a:p>
          </p:txBody>
        </p:sp>
      </p:grpSp>
      <p:pic>
        <p:nvPicPr>
          <p:cNvPr id="10" name="Bildobjekt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5102" y="5346270"/>
            <a:ext cx="650984" cy="459000"/>
          </a:xfrm>
          <a:prstGeom prst="rect">
            <a:avLst/>
          </a:prstGeom>
        </p:spPr>
      </p:pic>
    </p:spTree>
    <p:extLst>
      <p:ext uri="{BB962C8B-B14F-4D97-AF65-F5344CB8AC3E}">
        <p14:creationId xmlns:p14="http://schemas.microsoft.com/office/powerpoint/2010/main" val="2799877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Vad ska vi göra?</a:t>
            </a:r>
            <a:endParaRPr lang="sv-SE" dirty="0"/>
          </a:p>
        </p:txBody>
      </p:sp>
      <p:sp>
        <p:nvSpPr>
          <p:cNvPr id="3" name="Platshållare för innehåll 2"/>
          <p:cNvSpPr>
            <a:spLocks noGrp="1"/>
          </p:cNvSpPr>
          <p:nvPr>
            <p:ph idx="1"/>
          </p:nvPr>
        </p:nvSpPr>
        <p:spPr>
          <a:xfrm>
            <a:off x="457201" y="1937251"/>
            <a:ext cx="3898775" cy="3220538"/>
          </a:xfrm>
        </p:spPr>
        <p:txBody>
          <a:bodyPr/>
          <a:lstStyle/>
          <a:p>
            <a:pPr marL="621047" lvl="4" indent="0">
              <a:spcAft>
                <a:spcPts val="900"/>
              </a:spcAft>
              <a:buNone/>
            </a:pPr>
            <a:r>
              <a:rPr lang="sv-SE" sz="1650" dirty="0"/>
              <a:t>Med hjälp av nya digitala förutsättningar ska vi </a:t>
            </a:r>
            <a:r>
              <a:rPr lang="sv-SE" sz="1650" b="1" dirty="0">
                <a:solidFill>
                  <a:srgbClr val="DD4A2C"/>
                </a:solidFill>
              </a:rPr>
              <a:t>utveckla våra arbetssätt</a:t>
            </a:r>
          </a:p>
          <a:p>
            <a:pPr marL="621047" lvl="4" indent="0">
              <a:spcAft>
                <a:spcPts val="900"/>
              </a:spcAft>
              <a:buNone/>
            </a:pPr>
            <a:endParaRPr lang="sv-SE" sz="900" dirty="0"/>
          </a:p>
          <a:p>
            <a:pPr marL="621047" lvl="4" indent="0">
              <a:spcAft>
                <a:spcPts val="900"/>
              </a:spcAft>
              <a:buNone/>
            </a:pPr>
            <a:r>
              <a:rPr lang="sv-SE" sz="1650" dirty="0"/>
              <a:t>Vi ska börja använda </a:t>
            </a:r>
            <a:r>
              <a:rPr lang="sv-SE" sz="1650" b="1" dirty="0">
                <a:solidFill>
                  <a:srgbClr val="DD4A2C"/>
                </a:solidFill>
              </a:rPr>
              <a:t>nya digitala stöd </a:t>
            </a:r>
            <a:r>
              <a:rPr lang="sv-SE" sz="1650" dirty="0"/>
              <a:t>och lämna nuvarande system </a:t>
            </a:r>
          </a:p>
          <a:p>
            <a:pPr marL="621047" lvl="4" indent="0">
              <a:spcAft>
                <a:spcPts val="900"/>
              </a:spcAft>
              <a:buNone/>
            </a:pPr>
            <a:endParaRPr lang="sv-SE" sz="900" dirty="0"/>
          </a:p>
          <a:p>
            <a:pPr marL="621047" lvl="4" indent="0">
              <a:spcAft>
                <a:spcPts val="900"/>
              </a:spcAft>
              <a:buNone/>
            </a:pPr>
            <a:r>
              <a:rPr lang="sv-SE" sz="1650" dirty="0"/>
              <a:t>Vi ska sedan </a:t>
            </a:r>
            <a:r>
              <a:rPr lang="sv-SE" sz="1650" b="1" dirty="0">
                <a:solidFill>
                  <a:srgbClr val="DD4A2C"/>
                </a:solidFill>
              </a:rPr>
              <a:t>löpande förbättra </a:t>
            </a:r>
            <a:r>
              <a:rPr lang="sv-SE" sz="1650" dirty="0"/>
              <a:t>arbetssätt och nya digitala stöd</a:t>
            </a:r>
          </a:p>
          <a:p>
            <a:pPr marL="621047" lvl="4" indent="0">
              <a:spcAft>
                <a:spcPts val="900"/>
              </a:spcAft>
              <a:buNone/>
            </a:pPr>
            <a:endParaRPr lang="sv-SE" dirty="0" smtClean="0"/>
          </a:p>
          <a:p>
            <a:endParaRPr lang="sv-SE" dirty="0"/>
          </a:p>
        </p:txBody>
      </p:sp>
      <p:pic>
        <p:nvPicPr>
          <p:cNvPr id="15" name="Bildobjekt 14"/>
          <p:cNvPicPr>
            <a:picLocks noChangeAspect="1"/>
          </p:cNvPicPr>
          <p:nvPr/>
        </p:nvPicPr>
        <p:blipFill rotWithShape="1">
          <a:blip r:embed="rId3" cstate="print">
            <a:extLst>
              <a:ext uri="{28A0092B-C50C-407E-A947-70E740481C1C}">
                <a14:useLocalDpi xmlns:a14="http://schemas.microsoft.com/office/drawing/2010/main" val="0"/>
              </a:ext>
            </a:extLst>
          </a:blip>
          <a:srcRect l="7638" r="30749"/>
          <a:stretch/>
        </p:blipFill>
        <p:spPr>
          <a:xfrm flipH="1">
            <a:off x="4572000" y="857250"/>
            <a:ext cx="4590509" cy="5143500"/>
          </a:xfrm>
          <a:prstGeom prst="rect">
            <a:avLst/>
          </a:prstGeom>
        </p:spPr>
      </p:pic>
      <p:pic>
        <p:nvPicPr>
          <p:cNvPr id="14"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5102" y="5346270"/>
            <a:ext cx="650984" cy="459000"/>
          </a:xfrm>
          <a:prstGeom prst="rect">
            <a:avLst/>
          </a:prstGeom>
        </p:spPr>
      </p:pic>
      <p:grpSp>
        <p:nvGrpSpPr>
          <p:cNvPr id="16" name="Group 6"/>
          <p:cNvGrpSpPr/>
          <p:nvPr/>
        </p:nvGrpSpPr>
        <p:grpSpPr>
          <a:xfrm>
            <a:off x="369613" y="2033467"/>
            <a:ext cx="529979" cy="529979"/>
            <a:chOff x="249600" y="3350250"/>
            <a:chExt cx="432000" cy="432000"/>
          </a:xfrm>
        </p:grpSpPr>
        <p:sp>
          <p:nvSpPr>
            <p:cNvPr id="17" name="Oval 7"/>
            <p:cNvSpPr/>
            <p:nvPr/>
          </p:nvSpPr>
          <p:spPr>
            <a:xfrm>
              <a:off x="249600" y="3350250"/>
              <a:ext cx="432000" cy="432000"/>
            </a:xfrm>
            <a:prstGeom prst="ellipse">
              <a:avLst/>
            </a:prstGeom>
            <a:solidFill>
              <a:srgbClr val="FFFFFF"/>
            </a:solidFill>
            <a:ln w="25400" cap="flat" cmpd="sng" algn="ctr">
              <a:solidFill>
                <a:srgbClr val="5D237D"/>
              </a:solidFill>
              <a:prstDash val="solid"/>
            </a:ln>
            <a:effectLst/>
          </p:spPr>
          <p:txBody>
            <a:bodyPr rtlCol="0" anchor="ctr"/>
            <a:lstStyle/>
            <a:p>
              <a:pPr algn="ctr" defTabSz="685800">
                <a:defRPr/>
              </a:pPr>
              <a:endParaRPr lang="sv-SE" sz="1050" b="1" kern="0" dirty="0">
                <a:solidFill>
                  <a:srgbClr val="FFFFFF"/>
                </a:solidFill>
                <a:latin typeface="Arial"/>
              </a:endParaRPr>
            </a:p>
          </p:txBody>
        </p:sp>
        <p:pic>
          <p:nvPicPr>
            <p:cNvPr id="18" name="Bildobjekt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293" y="3422250"/>
              <a:ext cx="314615" cy="288000"/>
            </a:xfrm>
            <a:prstGeom prst="rect">
              <a:avLst/>
            </a:prstGeom>
            <a:noFill/>
          </p:spPr>
        </p:pic>
      </p:grpSp>
      <p:grpSp>
        <p:nvGrpSpPr>
          <p:cNvPr id="4" name="Grupp 3"/>
          <p:cNvGrpSpPr/>
          <p:nvPr/>
        </p:nvGrpSpPr>
        <p:grpSpPr>
          <a:xfrm>
            <a:off x="369613" y="3055270"/>
            <a:ext cx="529979" cy="529979"/>
            <a:chOff x="407368" y="3853618"/>
            <a:chExt cx="862152" cy="862152"/>
          </a:xfrm>
        </p:grpSpPr>
        <p:sp>
          <p:nvSpPr>
            <p:cNvPr id="21" name="Oval 7"/>
            <p:cNvSpPr/>
            <p:nvPr/>
          </p:nvSpPr>
          <p:spPr>
            <a:xfrm>
              <a:off x="407368" y="3853618"/>
              <a:ext cx="862152" cy="862152"/>
            </a:xfrm>
            <a:prstGeom prst="ellipse">
              <a:avLst/>
            </a:prstGeom>
            <a:solidFill>
              <a:srgbClr val="FFFFFF"/>
            </a:solidFill>
            <a:ln w="25400" cap="flat" cmpd="sng" algn="ctr">
              <a:solidFill>
                <a:srgbClr val="5D237D"/>
              </a:solidFill>
              <a:prstDash val="solid"/>
            </a:ln>
            <a:effectLst/>
          </p:spPr>
          <p:txBody>
            <a:bodyPr rtlCol="0" anchor="ctr"/>
            <a:lstStyle/>
            <a:p>
              <a:pPr algn="ctr" defTabSz="685800">
                <a:defRPr/>
              </a:pPr>
              <a:endParaRPr lang="sv-SE" sz="1050" b="1" kern="0" dirty="0">
                <a:solidFill>
                  <a:srgbClr val="FFFFFF"/>
                </a:solidFill>
                <a:latin typeface="Arial"/>
              </a:endParaRPr>
            </a:p>
          </p:txBody>
        </p:sp>
        <p:pic>
          <p:nvPicPr>
            <p:cNvPr id="23" name="Bildobjekt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095" y="3965345"/>
              <a:ext cx="638698" cy="638698"/>
            </a:xfrm>
            <a:prstGeom prst="rect">
              <a:avLst/>
            </a:prstGeom>
          </p:spPr>
        </p:pic>
      </p:grpSp>
      <p:grpSp>
        <p:nvGrpSpPr>
          <p:cNvPr id="31" name="Grupp 30"/>
          <p:cNvGrpSpPr/>
          <p:nvPr/>
        </p:nvGrpSpPr>
        <p:grpSpPr>
          <a:xfrm>
            <a:off x="369613" y="4077073"/>
            <a:ext cx="529979" cy="529979"/>
            <a:chOff x="492817" y="4664632"/>
            <a:chExt cx="706639" cy="706639"/>
          </a:xfrm>
        </p:grpSpPr>
        <p:sp>
          <p:nvSpPr>
            <p:cNvPr id="26" name="Oval 7"/>
            <p:cNvSpPr/>
            <p:nvPr/>
          </p:nvSpPr>
          <p:spPr>
            <a:xfrm>
              <a:off x="492817" y="4664632"/>
              <a:ext cx="706639" cy="706639"/>
            </a:xfrm>
            <a:prstGeom prst="ellipse">
              <a:avLst/>
            </a:prstGeom>
            <a:solidFill>
              <a:srgbClr val="FFFFFF"/>
            </a:solidFill>
            <a:ln w="25400" cap="flat" cmpd="sng" algn="ctr">
              <a:solidFill>
                <a:srgbClr val="5D237D"/>
              </a:solidFill>
              <a:prstDash val="solid"/>
            </a:ln>
            <a:effectLst/>
          </p:spPr>
          <p:txBody>
            <a:bodyPr rtlCol="0" anchor="ctr"/>
            <a:lstStyle/>
            <a:p>
              <a:pPr algn="ctr" defTabSz="685800">
                <a:defRPr/>
              </a:pPr>
              <a:endParaRPr lang="sv-SE" sz="1050" b="1" kern="0" dirty="0">
                <a:solidFill>
                  <a:srgbClr val="FFFFFF"/>
                </a:solidFill>
                <a:latin typeface="Arial"/>
              </a:endParaRPr>
            </a:p>
          </p:txBody>
        </p:sp>
        <p:grpSp>
          <p:nvGrpSpPr>
            <p:cNvPr id="6" name="Grupp 5"/>
            <p:cNvGrpSpPr/>
            <p:nvPr/>
          </p:nvGrpSpPr>
          <p:grpSpPr>
            <a:xfrm>
              <a:off x="584345" y="4766935"/>
              <a:ext cx="523583" cy="502032"/>
              <a:chOff x="584345" y="4766935"/>
              <a:chExt cx="523583" cy="502032"/>
            </a:xfrm>
          </p:grpSpPr>
          <p:pic>
            <p:nvPicPr>
              <p:cNvPr id="29" name="Bildobjekt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345" y="4766935"/>
                <a:ext cx="523583" cy="502032"/>
              </a:xfrm>
              <a:prstGeom prst="rect">
                <a:avLst/>
              </a:prstGeom>
            </p:spPr>
          </p:pic>
          <p:pic>
            <p:nvPicPr>
              <p:cNvPr id="30" name="Bildobjekt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538" y="4931082"/>
                <a:ext cx="181196" cy="173738"/>
              </a:xfrm>
              <a:prstGeom prst="rect">
                <a:avLst/>
              </a:prstGeom>
            </p:spPr>
          </p:pic>
        </p:grpSp>
      </p:grpSp>
    </p:spTree>
    <p:extLst>
      <p:ext uri="{BB962C8B-B14F-4D97-AF65-F5344CB8AC3E}">
        <p14:creationId xmlns:p14="http://schemas.microsoft.com/office/powerpoint/2010/main" val="7335821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ln>
            <a:noFill/>
          </a:ln>
        </p:spPr>
        <p:txBody>
          <a:bodyPr/>
          <a:lstStyle/>
          <a:p>
            <a:r>
              <a:rPr lang="sv-SE" dirty="0"/>
              <a:t>N</a:t>
            </a:r>
            <a:r>
              <a:rPr lang="sv-SE" dirty="0" smtClean="0"/>
              <a:t>uvarande system som ska ersättas med nya digitala stöd</a:t>
            </a:r>
            <a:endParaRPr lang="sv-SE" dirty="0">
              <a:solidFill>
                <a:schemeClr val="accent5"/>
              </a:solidFill>
            </a:endParaRPr>
          </a:p>
        </p:txBody>
      </p:sp>
      <p:sp>
        <p:nvSpPr>
          <p:cNvPr id="8" name="Ellips 7"/>
          <p:cNvSpPr/>
          <p:nvPr/>
        </p:nvSpPr>
        <p:spPr>
          <a:xfrm>
            <a:off x="1007604" y="1762409"/>
            <a:ext cx="3348000" cy="3348000"/>
          </a:xfrm>
          <a:prstGeom prst="ellipse">
            <a:avLst/>
          </a:prstGeom>
          <a:solidFill>
            <a:schemeClr val="accent6"/>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dirty="0">
                <a:solidFill>
                  <a:schemeClr val="accent5"/>
                </a:solidFill>
              </a:rPr>
              <a:t>Sociala system</a:t>
            </a:r>
          </a:p>
        </p:txBody>
      </p:sp>
      <p:sp>
        <p:nvSpPr>
          <p:cNvPr id="6" name="textruta 5"/>
          <p:cNvSpPr txBox="1"/>
          <p:nvPr/>
        </p:nvSpPr>
        <p:spPr>
          <a:xfrm>
            <a:off x="1320162" y="3878278"/>
            <a:ext cx="702078" cy="300082"/>
          </a:xfrm>
          <a:prstGeom prst="rect">
            <a:avLst/>
          </a:prstGeom>
          <a:solidFill>
            <a:schemeClr val="accent6"/>
          </a:solidFill>
          <a:ln>
            <a:noFill/>
          </a:ln>
        </p:spPr>
        <p:txBody>
          <a:bodyPr wrap="square" rtlCol="0">
            <a:spAutoFit/>
          </a:bodyPr>
          <a:lstStyle/>
          <a:p>
            <a:r>
              <a:rPr lang="sv-SE" sz="1350" b="1" dirty="0">
                <a:solidFill>
                  <a:schemeClr val="accent5"/>
                </a:solidFill>
              </a:rPr>
              <a:t>Vodok</a:t>
            </a:r>
          </a:p>
        </p:txBody>
      </p:sp>
      <p:sp>
        <p:nvSpPr>
          <p:cNvPr id="10" name="textruta 9"/>
          <p:cNvSpPr txBox="1"/>
          <p:nvPr/>
        </p:nvSpPr>
        <p:spPr>
          <a:xfrm>
            <a:off x="3363725" y="3898932"/>
            <a:ext cx="709528" cy="507831"/>
          </a:xfrm>
          <a:prstGeom prst="rect">
            <a:avLst/>
          </a:prstGeom>
          <a:solidFill>
            <a:schemeClr val="accent6"/>
          </a:solidFill>
          <a:ln>
            <a:noFill/>
          </a:ln>
        </p:spPr>
        <p:txBody>
          <a:bodyPr wrap="square" rtlCol="0">
            <a:spAutoFit/>
          </a:bodyPr>
          <a:lstStyle/>
          <a:p>
            <a:r>
              <a:rPr lang="sv-SE" sz="1350" b="1" dirty="0">
                <a:solidFill>
                  <a:schemeClr val="accent5"/>
                </a:solidFill>
              </a:rPr>
              <a:t>Paragå</a:t>
            </a:r>
          </a:p>
        </p:txBody>
      </p:sp>
      <p:sp>
        <p:nvSpPr>
          <p:cNvPr id="11" name="textruta 10"/>
          <p:cNvSpPr txBox="1"/>
          <p:nvPr/>
        </p:nvSpPr>
        <p:spPr>
          <a:xfrm>
            <a:off x="1910323" y="2293282"/>
            <a:ext cx="1518262" cy="507831"/>
          </a:xfrm>
          <a:prstGeom prst="rect">
            <a:avLst/>
          </a:prstGeom>
          <a:solidFill>
            <a:schemeClr val="accent6"/>
          </a:solidFill>
          <a:ln>
            <a:noFill/>
          </a:ln>
        </p:spPr>
        <p:txBody>
          <a:bodyPr wrap="square" rtlCol="0">
            <a:spAutoFit/>
          </a:bodyPr>
          <a:lstStyle/>
          <a:p>
            <a:pPr algn="ctr"/>
            <a:r>
              <a:rPr lang="sv-SE" sz="1350" b="1" dirty="0">
                <a:solidFill>
                  <a:schemeClr val="accent5"/>
                </a:solidFill>
              </a:rPr>
              <a:t>Paraplysystemet</a:t>
            </a:r>
          </a:p>
        </p:txBody>
      </p:sp>
      <p:sp>
        <p:nvSpPr>
          <p:cNvPr id="12" name="textruta 11"/>
          <p:cNvSpPr txBox="1"/>
          <p:nvPr/>
        </p:nvSpPr>
        <p:spPr>
          <a:xfrm>
            <a:off x="1459994" y="2705914"/>
            <a:ext cx="896271" cy="300082"/>
          </a:xfrm>
          <a:prstGeom prst="rect">
            <a:avLst/>
          </a:prstGeom>
          <a:solidFill>
            <a:schemeClr val="accent6"/>
          </a:solidFill>
          <a:ln>
            <a:noFill/>
          </a:ln>
        </p:spPr>
        <p:txBody>
          <a:bodyPr wrap="square" rtlCol="0">
            <a:spAutoFit/>
          </a:bodyPr>
          <a:lstStyle/>
          <a:p>
            <a:r>
              <a:rPr lang="sv-SE" sz="1350" b="1" dirty="0">
                <a:solidFill>
                  <a:schemeClr val="accent5"/>
                </a:solidFill>
              </a:rPr>
              <a:t>ParaDifo</a:t>
            </a:r>
          </a:p>
        </p:txBody>
      </p:sp>
      <p:sp>
        <p:nvSpPr>
          <p:cNvPr id="9" name="textruta 8"/>
          <p:cNvSpPr txBox="1"/>
          <p:nvPr/>
        </p:nvSpPr>
        <p:spPr>
          <a:xfrm>
            <a:off x="3028822" y="2770701"/>
            <a:ext cx="936419" cy="300082"/>
          </a:xfrm>
          <a:prstGeom prst="rect">
            <a:avLst/>
          </a:prstGeom>
          <a:solidFill>
            <a:schemeClr val="accent6"/>
          </a:solidFill>
          <a:ln>
            <a:noFill/>
          </a:ln>
        </p:spPr>
        <p:txBody>
          <a:bodyPr wrap="square" rtlCol="0">
            <a:spAutoFit/>
          </a:bodyPr>
          <a:lstStyle/>
          <a:p>
            <a:r>
              <a:rPr lang="sv-SE" sz="1350" b="1" dirty="0">
                <a:solidFill>
                  <a:schemeClr val="accent5"/>
                </a:solidFill>
              </a:rPr>
              <a:t>ParaSoL</a:t>
            </a:r>
          </a:p>
        </p:txBody>
      </p:sp>
      <p:sp>
        <p:nvSpPr>
          <p:cNvPr id="16" name="textruta 15"/>
          <p:cNvSpPr txBox="1"/>
          <p:nvPr/>
        </p:nvSpPr>
        <p:spPr>
          <a:xfrm>
            <a:off x="2615091" y="4381666"/>
            <a:ext cx="1188133" cy="507831"/>
          </a:xfrm>
          <a:prstGeom prst="rect">
            <a:avLst/>
          </a:prstGeom>
          <a:solidFill>
            <a:schemeClr val="accent6"/>
          </a:solidFill>
          <a:ln>
            <a:noFill/>
          </a:ln>
        </p:spPr>
        <p:txBody>
          <a:bodyPr wrap="square" rtlCol="0">
            <a:spAutoFit/>
          </a:bodyPr>
          <a:lstStyle/>
          <a:p>
            <a:r>
              <a:rPr lang="sv-SE" sz="1350" b="1" dirty="0">
                <a:solidFill>
                  <a:schemeClr val="accent5"/>
                </a:solidFill>
              </a:rPr>
              <a:t>ParaGå Web</a:t>
            </a:r>
          </a:p>
        </p:txBody>
      </p:sp>
      <p:sp>
        <p:nvSpPr>
          <p:cNvPr id="22" name="textruta 21"/>
          <p:cNvSpPr txBox="1"/>
          <p:nvPr/>
        </p:nvSpPr>
        <p:spPr>
          <a:xfrm>
            <a:off x="1557654" y="4369768"/>
            <a:ext cx="903142" cy="507831"/>
          </a:xfrm>
          <a:prstGeom prst="rect">
            <a:avLst/>
          </a:prstGeom>
          <a:solidFill>
            <a:schemeClr val="accent6"/>
          </a:solidFill>
          <a:ln>
            <a:noFill/>
          </a:ln>
        </p:spPr>
        <p:txBody>
          <a:bodyPr wrap="square" rtlCol="0">
            <a:spAutoFit/>
          </a:bodyPr>
          <a:lstStyle/>
          <a:p>
            <a:r>
              <a:rPr lang="sv-SE" sz="1350" b="1" dirty="0">
                <a:solidFill>
                  <a:schemeClr val="accent5"/>
                </a:solidFill>
              </a:rPr>
              <a:t>Schemos</a:t>
            </a:r>
          </a:p>
        </p:txBody>
      </p:sp>
      <p:grpSp>
        <p:nvGrpSpPr>
          <p:cNvPr id="3" name="Grupp 2"/>
          <p:cNvGrpSpPr/>
          <p:nvPr/>
        </p:nvGrpSpPr>
        <p:grpSpPr>
          <a:xfrm>
            <a:off x="4775330" y="1968241"/>
            <a:ext cx="2340315" cy="2984474"/>
            <a:chOff x="8592844" y="1439351"/>
            <a:chExt cx="3120420" cy="3979298"/>
          </a:xfrm>
        </p:grpSpPr>
        <p:sp>
          <p:nvSpPr>
            <p:cNvPr id="17" name="Ellips 16"/>
            <p:cNvSpPr/>
            <p:nvPr/>
          </p:nvSpPr>
          <p:spPr>
            <a:xfrm>
              <a:off x="8652596" y="3833833"/>
              <a:ext cx="1584816" cy="1584816"/>
            </a:xfrm>
            <a:prstGeom prst="ellipse">
              <a:avLst/>
            </a:prstGeom>
            <a:solidFill>
              <a:schemeClr val="accent6"/>
            </a:solidFill>
            <a:ln w="3810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b="1" dirty="0">
                  <a:solidFill>
                    <a:schemeClr val="accent5"/>
                  </a:solidFill>
                </a:rPr>
                <a:t>Delar av Platina</a:t>
              </a:r>
            </a:p>
          </p:txBody>
        </p:sp>
        <p:sp>
          <p:nvSpPr>
            <p:cNvPr id="19" name="Ellips 18"/>
            <p:cNvSpPr/>
            <p:nvPr/>
          </p:nvSpPr>
          <p:spPr>
            <a:xfrm>
              <a:off x="8592844" y="1439351"/>
              <a:ext cx="1584816" cy="1584816"/>
            </a:xfrm>
            <a:prstGeom prst="ellipse">
              <a:avLst/>
            </a:prstGeom>
            <a:solidFill>
              <a:schemeClr val="accent6"/>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b="1" dirty="0">
                  <a:solidFill>
                    <a:schemeClr val="accent5"/>
                  </a:solidFill>
                </a:rPr>
                <a:t>Wärna</a:t>
              </a:r>
            </a:p>
          </p:txBody>
        </p:sp>
        <p:sp>
          <p:nvSpPr>
            <p:cNvPr id="15" name="Ellips 14"/>
            <p:cNvSpPr/>
            <p:nvPr/>
          </p:nvSpPr>
          <p:spPr>
            <a:xfrm>
              <a:off x="10128448" y="2636592"/>
              <a:ext cx="1584816" cy="1584816"/>
            </a:xfrm>
            <a:prstGeom prst="ellipse">
              <a:avLst/>
            </a:prstGeom>
            <a:solidFill>
              <a:schemeClr val="accent6"/>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350" b="1" dirty="0">
                  <a:solidFill>
                    <a:schemeClr val="accent5"/>
                  </a:solidFill>
                </a:rPr>
                <a:t>FLAI</a:t>
              </a:r>
            </a:p>
          </p:txBody>
        </p:sp>
      </p:grpSp>
      <p:sp>
        <p:nvSpPr>
          <p:cNvPr id="7" name="textruta 6"/>
          <p:cNvSpPr txBox="1"/>
          <p:nvPr/>
        </p:nvSpPr>
        <p:spPr>
          <a:xfrm>
            <a:off x="5963942" y="2267333"/>
            <a:ext cx="1358862" cy="461665"/>
          </a:xfrm>
          <a:prstGeom prst="rect">
            <a:avLst/>
          </a:prstGeom>
          <a:noFill/>
        </p:spPr>
        <p:txBody>
          <a:bodyPr wrap="square" rtlCol="0">
            <a:spAutoFit/>
          </a:bodyPr>
          <a:lstStyle/>
          <a:p>
            <a:r>
              <a:rPr lang="sv-SE" sz="1200" dirty="0"/>
              <a:t>Överförmyndar-förvaltningen</a:t>
            </a:r>
          </a:p>
        </p:txBody>
      </p:sp>
      <p:sp>
        <p:nvSpPr>
          <p:cNvPr id="21" name="textruta 20"/>
          <p:cNvSpPr txBox="1"/>
          <p:nvPr/>
        </p:nvSpPr>
        <p:spPr>
          <a:xfrm>
            <a:off x="7115645" y="3217118"/>
            <a:ext cx="1358862" cy="461665"/>
          </a:xfrm>
          <a:prstGeom prst="rect">
            <a:avLst/>
          </a:prstGeom>
          <a:noFill/>
        </p:spPr>
        <p:txBody>
          <a:bodyPr wrap="square" rtlCol="0">
            <a:spAutoFit/>
          </a:bodyPr>
          <a:lstStyle/>
          <a:p>
            <a:r>
              <a:rPr lang="sv-SE" sz="1200" dirty="0"/>
              <a:t>Arbetsmarknads-förvaltningen</a:t>
            </a:r>
          </a:p>
        </p:txBody>
      </p:sp>
      <p:sp>
        <p:nvSpPr>
          <p:cNvPr id="23" name="textruta 22"/>
          <p:cNvSpPr txBox="1"/>
          <p:nvPr/>
        </p:nvSpPr>
        <p:spPr>
          <a:xfrm>
            <a:off x="6008756" y="4209594"/>
            <a:ext cx="1358862" cy="461665"/>
          </a:xfrm>
          <a:prstGeom prst="rect">
            <a:avLst/>
          </a:prstGeom>
          <a:noFill/>
        </p:spPr>
        <p:txBody>
          <a:bodyPr wrap="square" rtlCol="0">
            <a:spAutoFit/>
          </a:bodyPr>
          <a:lstStyle/>
          <a:p>
            <a:r>
              <a:rPr lang="sv-SE" sz="1200" dirty="0"/>
              <a:t>Social-förvaltningen</a:t>
            </a:r>
          </a:p>
        </p:txBody>
      </p:sp>
    </p:spTree>
    <p:extLst>
      <p:ext uri="{BB962C8B-B14F-4D97-AF65-F5344CB8AC3E}">
        <p14:creationId xmlns:p14="http://schemas.microsoft.com/office/powerpoint/2010/main" val="339132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a:ln>
            <a:noFill/>
          </a:ln>
        </p:spPr>
        <p:txBody>
          <a:bodyPr/>
          <a:lstStyle/>
          <a:p>
            <a:r>
              <a:rPr lang="sv-SE" dirty="0" smtClean="0"/>
              <a:t>Både en gemensam och en individuell förändringsresa </a:t>
            </a:r>
            <a:endParaRPr lang="sv-SE" dirty="0">
              <a:solidFill>
                <a:schemeClr val="accent5"/>
              </a:solidFill>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5250" y="1948576"/>
            <a:ext cx="4738500" cy="3159000"/>
          </a:xfrm>
          <a:prstGeom prst="rect">
            <a:avLst/>
          </a:prstGeom>
          <a:ln w="28575">
            <a:solidFill>
              <a:schemeClr val="accent5"/>
            </a:solidFill>
          </a:ln>
        </p:spPr>
      </p:pic>
      <p:grpSp>
        <p:nvGrpSpPr>
          <p:cNvPr id="27" name="Grupp 26"/>
          <p:cNvGrpSpPr/>
          <p:nvPr/>
        </p:nvGrpSpPr>
        <p:grpSpPr>
          <a:xfrm>
            <a:off x="1601850" y="3641161"/>
            <a:ext cx="1620000" cy="1477820"/>
            <a:chOff x="9469462" y="2579634"/>
            <a:chExt cx="2160000" cy="1970426"/>
          </a:xfrm>
        </p:grpSpPr>
        <p:grpSp>
          <p:nvGrpSpPr>
            <p:cNvPr id="28" name="Grupp 27"/>
            <p:cNvGrpSpPr/>
            <p:nvPr/>
          </p:nvGrpSpPr>
          <p:grpSpPr>
            <a:xfrm>
              <a:off x="9469462" y="2579634"/>
              <a:ext cx="2160000" cy="1970426"/>
              <a:chOff x="8741142" y="2062839"/>
              <a:chExt cx="2160000" cy="1970426"/>
            </a:xfrm>
          </p:grpSpPr>
          <p:sp>
            <p:nvSpPr>
              <p:cNvPr id="30" name="textruta 29"/>
              <p:cNvSpPr txBox="1"/>
              <p:nvPr/>
            </p:nvSpPr>
            <p:spPr>
              <a:xfrm>
                <a:off x="8880149" y="2262290"/>
                <a:ext cx="1881988" cy="984885"/>
              </a:xfrm>
              <a:prstGeom prst="rect">
                <a:avLst/>
              </a:prstGeom>
              <a:noFill/>
            </p:spPr>
            <p:txBody>
              <a:bodyPr wrap="square" rtlCol="0">
                <a:spAutoFit/>
              </a:bodyPr>
              <a:lstStyle>
                <a:defPPr>
                  <a:defRPr lang="sv-SE"/>
                </a:defPPr>
                <a:lvl1pPr algn="ctr">
                  <a:defRPr b="1">
                    <a:solidFill>
                      <a:schemeClr val="accent5"/>
                    </a:solidFill>
                  </a:defRPr>
                </a:lvl1pPr>
              </a:lstStyle>
              <a:p>
                <a:pPr defTabSz="685800">
                  <a:defRPr/>
                </a:pPr>
                <a:r>
                  <a:rPr lang="sv-SE" sz="1050" dirty="0">
                    <a:solidFill>
                      <a:schemeClr val="tx2"/>
                    </a:solidFill>
                    <a:latin typeface="Arial"/>
                  </a:rPr>
                  <a:t>Alla har lärt sig </a:t>
                </a:r>
              </a:p>
              <a:p>
                <a:pPr defTabSz="685800">
                  <a:defRPr/>
                </a:pPr>
                <a:r>
                  <a:rPr lang="sv-SE" sz="1050" dirty="0">
                    <a:solidFill>
                      <a:schemeClr val="tx2"/>
                    </a:solidFill>
                    <a:latin typeface="Arial"/>
                  </a:rPr>
                  <a:t>och använder nya arbetssätt och digitala stöd</a:t>
                </a:r>
              </a:p>
            </p:txBody>
          </p:sp>
          <p:sp>
            <p:nvSpPr>
              <p:cNvPr id="31" name="Ellips 30"/>
              <p:cNvSpPr/>
              <p:nvPr/>
            </p:nvSpPr>
            <p:spPr>
              <a:xfrm>
                <a:off x="8741142" y="2062839"/>
                <a:ext cx="2160000" cy="1970426"/>
              </a:xfrm>
              <a:prstGeom prst="ellipse">
                <a:avLst/>
              </a:prstGeom>
              <a:no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050" b="1" dirty="0">
                  <a:solidFill>
                    <a:schemeClr val="tx2"/>
                  </a:solidFill>
                  <a:latin typeface="Arial"/>
                </a:endParaRPr>
              </a:p>
            </p:txBody>
          </p:sp>
        </p:grpSp>
        <p:pic>
          <p:nvPicPr>
            <p:cNvPr id="29" name="Bildobjekt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818" y="3767986"/>
              <a:ext cx="603289" cy="603289"/>
            </a:xfrm>
            <a:prstGeom prst="rect">
              <a:avLst/>
            </a:prstGeom>
          </p:spPr>
        </p:pic>
      </p:grpSp>
      <p:grpSp>
        <p:nvGrpSpPr>
          <p:cNvPr id="10" name="Grupp 9"/>
          <p:cNvGrpSpPr/>
          <p:nvPr/>
        </p:nvGrpSpPr>
        <p:grpSpPr>
          <a:xfrm>
            <a:off x="809665" y="2714746"/>
            <a:ext cx="2602420" cy="562685"/>
            <a:chOff x="1079553" y="2476660"/>
            <a:chExt cx="3469893" cy="750247"/>
          </a:xfrm>
        </p:grpSpPr>
        <p:sp>
          <p:nvSpPr>
            <p:cNvPr id="33" name="V-form 32"/>
            <p:cNvSpPr/>
            <p:nvPr/>
          </p:nvSpPr>
          <p:spPr>
            <a:xfrm>
              <a:off x="1841197" y="2476660"/>
              <a:ext cx="2708249" cy="750247"/>
            </a:xfrm>
            <a:prstGeom prst="chevron">
              <a:avLst>
                <a:gd name="adj" fmla="val 21161"/>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chemeClr val="accent5"/>
                  </a:solidFill>
                </a:rPr>
                <a:t>Alla chefer och  medarbetare utbildas och </a:t>
              </a:r>
            </a:p>
            <a:p>
              <a:pPr algn="ctr"/>
              <a:r>
                <a:rPr lang="sv-SE" sz="1050" b="1" dirty="0">
                  <a:solidFill>
                    <a:schemeClr val="accent5"/>
                  </a:solidFill>
                </a:rPr>
                <a:t>förbereder sig</a:t>
              </a:r>
            </a:p>
          </p:txBody>
        </p:sp>
        <p:pic>
          <p:nvPicPr>
            <p:cNvPr id="34" name="Bildobjekt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553" y="2505349"/>
              <a:ext cx="692870" cy="692868"/>
            </a:xfrm>
            <a:prstGeom prst="rect">
              <a:avLst/>
            </a:prstGeom>
          </p:spPr>
        </p:pic>
      </p:grpSp>
      <p:sp>
        <p:nvSpPr>
          <p:cNvPr id="8" name="textruta 7"/>
          <p:cNvSpPr txBox="1"/>
          <p:nvPr/>
        </p:nvSpPr>
        <p:spPr>
          <a:xfrm>
            <a:off x="762779" y="4247320"/>
            <a:ext cx="633774" cy="300082"/>
          </a:xfrm>
          <a:prstGeom prst="rect">
            <a:avLst/>
          </a:prstGeom>
          <a:noFill/>
        </p:spPr>
        <p:txBody>
          <a:bodyPr wrap="square" rtlCol="0">
            <a:spAutoFit/>
          </a:bodyPr>
          <a:lstStyle/>
          <a:p>
            <a:pPr algn="ctr"/>
            <a:r>
              <a:rPr lang="sv-SE" sz="1350" b="1" dirty="0">
                <a:solidFill>
                  <a:schemeClr val="tx2"/>
                </a:solidFill>
              </a:rPr>
              <a:t>MÅL</a:t>
            </a:r>
          </a:p>
        </p:txBody>
      </p:sp>
      <p:grpSp>
        <p:nvGrpSpPr>
          <p:cNvPr id="5" name="Grupp 4"/>
          <p:cNvGrpSpPr/>
          <p:nvPr/>
        </p:nvGrpSpPr>
        <p:grpSpPr>
          <a:xfrm>
            <a:off x="863334" y="1937173"/>
            <a:ext cx="2574541" cy="562685"/>
            <a:chOff x="1151111" y="1439896"/>
            <a:chExt cx="3432721" cy="750247"/>
          </a:xfrm>
        </p:grpSpPr>
        <p:sp>
          <p:nvSpPr>
            <p:cNvPr id="32" name="V-form 31"/>
            <p:cNvSpPr/>
            <p:nvPr/>
          </p:nvSpPr>
          <p:spPr>
            <a:xfrm>
              <a:off x="1875583" y="1439896"/>
              <a:ext cx="2708249" cy="750247"/>
            </a:xfrm>
            <a:prstGeom prst="chevron">
              <a:avLst>
                <a:gd name="adj" fmla="val 21161"/>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chemeClr val="accent5"/>
                  </a:solidFill>
                </a:rPr>
                <a:t>Alla förvaltningar och enheter planerar och leder sin förändring</a:t>
              </a:r>
            </a:p>
          </p:txBody>
        </p:sp>
        <p:pic>
          <p:nvPicPr>
            <p:cNvPr id="21" name="Bildobjekt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111" y="1563395"/>
              <a:ext cx="549755" cy="503248"/>
            </a:xfrm>
            <a:prstGeom prst="rect">
              <a:avLst/>
            </a:prstGeom>
          </p:spPr>
        </p:pic>
      </p:grpSp>
    </p:spTree>
    <p:extLst>
      <p:ext uri="{BB962C8B-B14F-4D97-AF65-F5344CB8AC3E}">
        <p14:creationId xmlns:p14="http://schemas.microsoft.com/office/powerpoint/2010/main" val="2926443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smtClean="0"/>
              <a:t>Upphandlingen av BPM-verktyget är klart</a:t>
            </a:r>
            <a:endParaRPr lang="sv-SE" dirty="0"/>
          </a:p>
        </p:txBody>
      </p:sp>
      <p:grpSp>
        <p:nvGrpSpPr>
          <p:cNvPr id="14" name="Grupp 13"/>
          <p:cNvGrpSpPr/>
          <p:nvPr/>
        </p:nvGrpSpPr>
        <p:grpSpPr>
          <a:xfrm>
            <a:off x="4573951" y="2380807"/>
            <a:ext cx="3265247" cy="2159118"/>
            <a:chOff x="6098601" y="1738088"/>
            <a:chExt cx="4353663" cy="2878824"/>
          </a:xfrm>
        </p:grpSpPr>
        <p:grpSp>
          <p:nvGrpSpPr>
            <p:cNvPr id="13" name="Grupp 12"/>
            <p:cNvGrpSpPr/>
            <p:nvPr/>
          </p:nvGrpSpPr>
          <p:grpSpPr>
            <a:xfrm>
              <a:off x="8472264" y="2636912"/>
              <a:ext cx="1980000" cy="1980000"/>
              <a:chOff x="7788933" y="3131611"/>
              <a:chExt cx="1980000" cy="1980000"/>
            </a:xfrm>
          </p:grpSpPr>
          <p:sp>
            <p:nvSpPr>
              <p:cNvPr id="9" name="Rektangel 8"/>
              <p:cNvSpPr/>
              <p:nvPr/>
            </p:nvSpPr>
            <p:spPr>
              <a:xfrm>
                <a:off x="7788933" y="3131611"/>
                <a:ext cx="1980000" cy="1980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dirty="0">
                  <a:solidFill>
                    <a:schemeClr val="bg1"/>
                  </a:solidFill>
                </a:endParaRPr>
              </a:p>
            </p:txBody>
          </p:sp>
          <p:pic>
            <p:nvPicPr>
              <p:cNvPr id="5" name="Picture 6" descr="https://www.pointillist.com/wp-content/uploads/2017/10/Pega-logo-1024x1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5473" y="3288151"/>
                <a:ext cx="1666920" cy="1666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upp 11"/>
            <p:cNvGrpSpPr/>
            <p:nvPr/>
          </p:nvGrpSpPr>
          <p:grpSpPr>
            <a:xfrm>
              <a:off x="6098601" y="1738088"/>
              <a:ext cx="1980000" cy="1980000"/>
              <a:chOff x="5678935" y="1162597"/>
              <a:chExt cx="1980000" cy="1980000"/>
            </a:xfrm>
          </p:grpSpPr>
          <p:pic>
            <p:nvPicPr>
              <p:cNvPr id="6" name="Picture 8" descr="Tieto"/>
              <p:cNvPicPr>
                <a:picLocks noChangeAspect="1" noChangeArrowheads="1"/>
              </p:cNvPicPr>
              <p:nvPr/>
            </p:nvPicPr>
            <p:blipFill rotWithShape="1">
              <a:blip r:embed="rId4">
                <a:extLst>
                  <a:ext uri="{28A0092B-C50C-407E-A947-70E740481C1C}">
                    <a14:useLocalDpi xmlns:a14="http://schemas.microsoft.com/office/drawing/2010/main" val="0"/>
                  </a:ext>
                </a:extLst>
              </a:blip>
              <a:srcRect l="1" r="18320"/>
              <a:stretch/>
            </p:blipFill>
            <p:spPr bwMode="auto">
              <a:xfrm>
                <a:off x="5823554" y="1324597"/>
                <a:ext cx="1690762" cy="1656000"/>
              </a:xfrm>
              <a:prstGeom prst="rect">
                <a:avLst/>
              </a:prstGeom>
              <a:noFill/>
              <a:extLst>
                <a:ext uri="{909E8E84-426E-40DD-AFC4-6F175D3DCCD1}">
                  <a14:hiddenFill xmlns:a14="http://schemas.microsoft.com/office/drawing/2010/main">
                    <a:solidFill>
                      <a:srgbClr val="FFFFFF"/>
                    </a:solidFill>
                  </a14:hiddenFill>
                </a:ext>
              </a:extLst>
            </p:spPr>
          </p:pic>
          <p:sp>
            <p:nvSpPr>
              <p:cNvPr id="11" name="Rektangel 10"/>
              <p:cNvSpPr/>
              <p:nvPr/>
            </p:nvSpPr>
            <p:spPr>
              <a:xfrm>
                <a:off x="5678935" y="1162597"/>
                <a:ext cx="1980000" cy="1980000"/>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50" b="1" dirty="0">
                  <a:solidFill>
                    <a:schemeClr val="bg1"/>
                  </a:solidFill>
                </a:endParaRPr>
              </a:p>
            </p:txBody>
          </p:sp>
        </p:grpSp>
      </p:grpSp>
      <p:grpSp>
        <p:nvGrpSpPr>
          <p:cNvPr id="17" name="Grupp 16"/>
          <p:cNvGrpSpPr/>
          <p:nvPr/>
        </p:nvGrpSpPr>
        <p:grpSpPr>
          <a:xfrm>
            <a:off x="1277634" y="2043787"/>
            <a:ext cx="2538282" cy="2880368"/>
            <a:chOff x="1703512" y="1582049"/>
            <a:chExt cx="3384376" cy="3840490"/>
          </a:xfrm>
        </p:grpSpPr>
        <p:sp>
          <p:nvSpPr>
            <p:cNvPr id="7" name="textruta 6"/>
            <p:cNvSpPr txBox="1"/>
            <p:nvPr/>
          </p:nvSpPr>
          <p:spPr>
            <a:xfrm>
              <a:off x="1703512" y="1582049"/>
              <a:ext cx="3384376" cy="1080000"/>
            </a:xfrm>
            <a:prstGeom prst="chevron">
              <a:avLst>
                <a:gd name="adj" fmla="val 11237"/>
              </a:avLst>
            </a:prstGeom>
            <a:noFill/>
            <a:ln w="38100">
              <a:solidFill>
                <a:srgbClr val="00867F"/>
              </a:solidFill>
              <a:prstDash val="sysDash"/>
            </a:ln>
          </p:spPr>
          <p:txBody>
            <a:bodyPr wrap="square" rtlCol="0" anchor="ctr">
              <a:noAutofit/>
            </a:bodyPr>
            <a:lstStyle/>
            <a:p>
              <a:pPr algn="ctr"/>
              <a:r>
                <a:rPr lang="sv-SE" sz="1050" b="1" dirty="0">
                  <a:solidFill>
                    <a:schemeClr val="accent5"/>
                  </a:solidFill>
                </a:rPr>
                <a:t>Stockholms stad har tecknat avtal med Tieto Sweden AB som i denna upphandling samarbetar med </a:t>
              </a:r>
              <a:r>
                <a:rPr lang="sv-SE" sz="1050" b="1" dirty="0" err="1">
                  <a:solidFill>
                    <a:schemeClr val="accent5"/>
                  </a:solidFill>
                </a:rPr>
                <a:t>Pegasystems</a:t>
              </a:r>
              <a:r>
                <a:rPr lang="sv-SE" sz="1050" b="1" dirty="0">
                  <a:solidFill>
                    <a:schemeClr val="accent5"/>
                  </a:solidFill>
                </a:rPr>
                <a:t>. </a:t>
              </a:r>
            </a:p>
          </p:txBody>
        </p:sp>
        <p:sp>
          <p:nvSpPr>
            <p:cNvPr id="8" name="textruta 7"/>
            <p:cNvSpPr txBox="1"/>
            <p:nvPr/>
          </p:nvSpPr>
          <p:spPr>
            <a:xfrm>
              <a:off x="1703512" y="2962294"/>
              <a:ext cx="3384376" cy="1080000"/>
            </a:xfrm>
            <a:prstGeom prst="chevron">
              <a:avLst>
                <a:gd name="adj" fmla="val 11237"/>
              </a:avLst>
            </a:prstGeom>
            <a:noFill/>
            <a:ln w="38100">
              <a:solidFill>
                <a:srgbClr val="00867F"/>
              </a:solidFill>
              <a:prstDash val="sysDash"/>
            </a:ln>
          </p:spPr>
          <p:txBody>
            <a:bodyPr wrap="square" rtlCol="0" anchor="ctr">
              <a:noAutofit/>
            </a:bodyPr>
            <a:lstStyle/>
            <a:p>
              <a:pPr algn="ctr"/>
              <a:r>
                <a:rPr lang="sv-SE" sz="1050" b="1" dirty="0" err="1">
                  <a:solidFill>
                    <a:schemeClr val="accent5"/>
                  </a:solidFill>
                </a:rPr>
                <a:t>Pegasystems</a:t>
              </a:r>
              <a:r>
                <a:rPr lang="sv-SE" sz="1050" b="1" dirty="0">
                  <a:solidFill>
                    <a:schemeClr val="accent5"/>
                  </a:solidFill>
                </a:rPr>
                <a:t> har det efterfrågade BPM-verktyget, </a:t>
              </a:r>
              <a:r>
                <a:rPr lang="sv-SE" sz="1050" b="1" dirty="0" err="1">
                  <a:solidFill>
                    <a:schemeClr val="accent5"/>
                  </a:solidFill>
                </a:rPr>
                <a:t>Pega</a:t>
              </a:r>
              <a:r>
                <a:rPr lang="sv-SE" sz="1050" b="1" dirty="0">
                  <a:solidFill>
                    <a:schemeClr val="accent5"/>
                  </a:solidFill>
                </a:rPr>
                <a:t> </a:t>
              </a:r>
              <a:r>
                <a:rPr lang="sv-SE" sz="1050" b="1" dirty="0" err="1">
                  <a:solidFill>
                    <a:schemeClr val="accent5"/>
                  </a:solidFill>
                </a:rPr>
                <a:t>Infinity</a:t>
              </a:r>
              <a:r>
                <a:rPr lang="sv-SE" sz="1050" b="1" baseline="30000" dirty="0" err="1">
                  <a:solidFill>
                    <a:schemeClr val="accent5"/>
                  </a:solidFill>
                </a:rPr>
                <a:t>TM</a:t>
              </a:r>
              <a:r>
                <a:rPr lang="sv-SE" sz="1050" b="1" dirty="0">
                  <a:solidFill>
                    <a:schemeClr val="accent5"/>
                  </a:solidFill>
                </a:rPr>
                <a:t>.</a:t>
              </a:r>
            </a:p>
          </p:txBody>
        </p:sp>
        <p:sp>
          <p:nvSpPr>
            <p:cNvPr id="16" name="textruta 15"/>
            <p:cNvSpPr txBox="1"/>
            <p:nvPr/>
          </p:nvSpPr>
          <p:spPr>
            <a:xfrm>
              <a:off x="1703512" y="4342539"/>
              <a:ext cx="3384376" cy="1080000"/>
            </a:xfrm>
            <a:prstGeom prst="chevron">
              <a:avLst>
                <a:gd name="adj" fmla="val 11237"/>
              </a:avLst>
            </a:prstGeom>
            <a:noFill/>
            <a:ln w="38100">
              <a:solidFill>
                <a:srgbClr val="00867F"/>
              </a:solidFill>
              <a:prstDash val="sysDash"/>
            </a:ln>
          </p:spPr>
          <p:txBody>
            <a:bodyPr wrap="square" rtlCol="0" anchor="ctr">
              <a:noAutofit/>
            </a:bodyPr>
            <a:lstStyle/>
            <a:p>
              <a:pPr algn="ctr"/>
              <a:r>
                <a:rPr lang="sv-SE" sz="1050" b="1" dirty="0">
                  <a:solidFill>
                    <a:schemeClr val="accent5"/>
                  </a:solidFill>
                </a:rPr>
                <a:t>Med BPM-verktyg kan staden själva utveckla de digitala stöd med de funktioner som verksamheterna behöver.</a:t>
              </a:r>
            </a:p>
          </p:txBody>
        </p:sp>
      </p:grpSp>
    </p:spTree>
    <p:extLst>
      <p:ext uri="{BB962C8B-B14F-4D97-AF65-F5344CB8AC3E}">
        <p14:creationId xmlns:p14="http://schemas.microsoft.com/office/powerpoint/2010/main" val="3365340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p:cNvGrpSpPr/>
          <p:nvPr/>
        </p:nvGrpSpPr>
        <p:grpSpPr>
          <a:xfrm>
            <a:off x="1007604" y="1714107"/>
            <a:ext cx="7128792" cy="3564396"/>
            <a:chOff x="1343472" y="1142475"/>
            <a:chExt cx="9505056" cy="4752528"/>
          </a:xfrm>
        </p:grpSpPr>
        <p:sp>
          <p:nvSpPr>
            <p:cNvPr id="29" name="Rektangel 42"/>
            <p:cNvSpPr/>
            <p:nvPr/>
          </p:nvSpPr>
          <p:spPr>
            <a:xfrm>
              <a:off x="3511231" y="2155968"/>
              <a:ext cx="5004000" cy="799918"/>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sv-SE" sz="788" b="1" dirty="0">
                  <a:solidFill>
                    <a:schemeClr val="tx1"/>
                  </a:solidFill>
                </a:rPr>
                <a:t>Inklusive </a:t>
              </a:r>
            </a:p>
            <a:p>
              <a:r>
                <a:rPr lang="sv-SE" sz="788" b="1" dirty="0">
                  <a:solidFill>
                    <a:schemeClr val="tx1"/>
                  </a:solidFill>
                </a:rPr>
                <a:t>arbetsmarknads-</a:t>
              </a:r>
            </a:p>
            <a:p>
              <a:r>
                <a:rPr lang="sv-SE" sz="788" b="1" dirty="0">
                  <a:solidFill>
                    <a:schemeClr val="tx1"/>
                  </a:solidFill>
                </a:rPr>
                <a:t>verksamhet</a:t>
              </a:r>
            </a:p>
          </p:txBody>
        </p:sp>
        <p:grpSp>
          <p:nvGrpSpPr>
            <p:cNvPr id="3" name="Grupp 2"/>
            <p:cNvGrpSpPr/>
            <p:nvPr/>
          </p:nvGrpSpPr>
          <p:grpSpPr>
            <a:xfrm>
              <a:off x="1343472" y="1142475"/>
              <a:ext cx="9505056" cy="4752528"/>
              <a:chOff x="1343472" y="1052736"/>
              <a:chExt cx="9505056" cy="4752528"/>
            </a:xfrm>
          </p:grpSpPr>
          <p:sp>
            <p:nvSpPr>
              <p:cNvPr id="16" name="Rektangel 15"/>
              <p:cNvSpPr/>
              <p:nvPr/>
            </p:nvSpPr>
            <p:spPr>
              <a:xfrm>
                <a:off x="6054871" y="3725815"/>
                <a:ext cx="3588617" cy="432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000000"/>
                    </a:solidFill>
                    <a:latin typeface="Arial"/>
                  </a:rPr>
                  <a:t>Äldreomsorg</a:t>
                </a:r>
              </a:p>
            </p:txBody>
          </p:sp>
          <p:sp>
            <p:nvSpPr>
              <p:cNvPr id="18" name="Rektangel 17"/>
              <p:cNvSpPr/>
              <p:nvPr/>
            </p:nvSpPr>
            <p:spPr>
              <a:xfrm>
                <a:off x="3511231" y="1585307"/>
                <a:ext cx="3486875" cy="432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5D237D"/>
                    </a:solidFill>
                    <a:latin typeface="Arial"/>
                  </a:rPr>
                  <a:t>Barn och unga</a:t>
                </a:r>
              </a:p>
            </p:txBody>
          </p:sp>
          <p:sp>
            <p:nvSpPr>
              <p:cNvPr id="19" name="Rektangel 18"/>
              <p:cNvSpPr/>
              <p:nvPr/>
            </p:nvSpPr>
            <p:spPr>
              <a:xfrm>
                <a:off x="2081400" y="4790956"/>
                <a:ext cx="8641080" cy="4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FFFFFF"/>
                    </a:solidFill>
                    <a:latin typeface="Arial"/>
                  </a:rPr>
                  <a:t>Gemensamma funktioner</a:t>
                </a:r>
              </a:p>
            </p:txBody>
          </p:sp>
          <p:sp>
            <p:nvSpPr>
              <p:cNvPr id="20" name="Rektangel 19"/>
              <p:cNvSpPr/>
              <p:nvPr/>
            </p:nvSpPr>
            <p:spPr>
              <a:xfrm>
                <a:off x="2653241" y="1052736"/>
                <a:ext cx="3506383" cy="432000"/>
              </a:xfrm>
              <a:prstGeom prst="rect">
                <a:avLst/>
              </a:prstGeom>
              <a:solidFill>
                <a:srgbClr val="C40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FFFFFF"/>
                    </a:solidFill>
                    <a:latin typeface="Arial"/>
                  </a:rPr>
                  <a:t>Överförmyndarverksamhet</a:t>
                </a:r>
              </a:p>
            </p:txBody>
          </p:sp>
          <p:grpSp>
            <p:nvGrpSpPr>
              <p:cNvPr id="4" name="Grupp 3"/>
              <p:cNvGrpSpPr/>
              <p:nvPr/>
            </p:nvGrpSpPr>
            <p:grpSpPr>
              <a:xfrm>
                <a:off x="4629143" y="2117878"/>
                <a:ext cx="3827881" cy="705254"/>
                <a:chOff x="4629143" y="2108760"/>
                <a:chExt cx="3827881" cy="705254"/>
              </a:xfrm>
            </p:grpSpPr>
            <p:sp>
              <p:nvSpPr>
                <p:cNvPr id="10" name="Rektangel 9"/>
                <p:cNvSpPr/>
                <p:nvPr/>
              </p:nvSpPr>
              <p:spPr>
                <a:xfrm>
                  <a:off x="5015880" y="2482814"/>
                  <a:ext cx="3441144" cy="33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FFFFFF"/>
                      </a:solidFill>
                      <a:latin typeface="Arial"/>
                    </a:rPr>
                    <a:t>Ekonomiskt bistånd</a:t>
                  </a:r>
                </a:p>
              </p:txBody>
            </p:sp>
            <p:sp>
              <p:nvSpPr>
                <p:cNvPr id="21" name="Rektangel 20"/>
                <p:cNvSpPr/>
                <p:nvPr/>
              </p:nvSpPr>
              <p:spPr>
                <a:xfrm>
                  <a:off x="4629143" y="2108760"/>
                  <a:ext cx="3441144" cy="331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FFFFFF"/>
                      </a:solidFill>
                      <a:latin typeface="Arial"/>
                    </a:rPr>
                    <a:t>Vuxen</a:t>
                  </a:r>
                </a:p>
              </p:txBody>
            </p:sp>
          </p:grpSp>
          <p:sp>
            <p:nvSpPr>
              <p:cNvPr id="32" name="Femhörning 31"/>
              <p:cNvSpPr/>
              <p:nvPr/>
            </p:nvSpPr>
            <p:spPr>
              <a:xfrm>
                <a:off x="5798816" y="4258385"/>
                <a:ext cx="4923664" cy="432000"/>
              </a:xfrm>
              <a:prstGeom prst="homePlate">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sv-SE" sz="1050" b="1" dirty="0">
                    <a:solidFill>
                      <a:srgbClr val="000000"/>
                    </a:solidFill>
                    <a:latin typeface="Arial"/>
                  </a:rPr>
                  <a:t>Hälso- och sjukvård</a:t>
                </a:r>
              </a:p>
            </p:txBody>
          </p:sp>
          <p:grpSp>
            <p:nvGrpSpPr>
              <p:cNvPr id="5" name="Grupp 4"/>
              <p:cNvGrpSpPr/>
              <p:nvPr/>
            </p:nvGrpSpPr>
            <p:grpSpPr>
              <a:xfrm>
                <a:off x="1343472" y="5354571"/>
                <a:ext cx="9505056" cy="450693"/>
                <a:chOff x="1199456" y="5354571"/>
                <a:chExt cx="9505056" cy="450693"/>
              </a:xfrm>
            </p:grpSpPr>
            <p:cxnSp>
              <p:nvCxnSpPr>
                <p:cNvPr id="25" name="Rak pilkoppling 24"/>
                <p:cNvCxnSpPr/>
                <p:nvPr/>
              </p:nvCxnSpPr>
              <p:spPr>
                <a:xfrm>
                  <a:off x="1199456" y="5511036"/>
                  <a:ext cx="9505056"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OTLSHAPE_M_b0abdd91455b44d7bbc1df4a22fedd26_Date"/>
                <p:cNvSpPr txBox="1"/>
                <p:nvPr>
                  <p:custDataLst>
                    <p:tags r:id="rId1"/>
                  </p:custDataLst>
                </p:nvPr>
              </p:nvSpPr>
              <p:spPr>
                <a:xfrm>
                  <a:off x="3459491" y="5589820"/>
                  <a:ext cx="426977" cy="215444"/>
                </a:xfrm>
                <a:prstGeom prst="rect">
                  <a:avLst/>
                </a:prstGeom>
                <a:noFill/>
              </p:spPr>
              <p:txBody>
                <a:bodyPr vert="horz" wrap="square" lIns="0" tIns="0" rIns="0" bIns="0" rtlCol="0" anchor="ctr" anchorCtr="0">
                  <a:spAutoFit/>
                </a:bodyPr>
                <a:lstStyle/>
                <a:p>
                  <a:pPr algn="ctr"/>
                  <a:r>
                    <a:rPr lang="en-US" sz="1050" spc="-8" dirty="0" err="1">
                      <a:solidFill>
                        <a:srgbClr val="5D237D"/>
                      </a:solidFill>
                      <a:latin typeface="Calibri" panose="020F0502020204030204" pitchFamily="34" charset="0"/>
                    </a:rPr>
                    <a:t>År</a:t>
                  </a:r>
                  <a:r>
                    <a:rPr lang="en-US" sz="1050" spc="-8" dirty="0">
                      <a:solidFill>
                        <a:srgbClr val="5D237D"/>
                      </a:solidFill>
                      <a:latin typeface="Calibri" panose="020F0502020204030204" pitchFamily="34" charset="0"/>
                    </a:rPr>
                    <a:t> 1</a:t>
                  </a:r>
                </a:p>
              </p:txBody>
            </p:sp>
            <p:sp>
              <p:nvSpPr>
                <p:cNvPr id="48" name="OTLSHAPE_M_b0abdd91455b44d7bbc1df4a22fedd26_Date"/>
                <p:cNvSpPr txBox="1"/>
                <p:nvPr>
                  <p:custDataLst>
                    <p:tags r:id="rId2"/>
                  </p:custDataLst>
                </p:nvPr>
              </p:nvSpPr>
              <p:spPr>
                <a:xfrm>
                  <a:off x="6787596" y="5546575"/>
                  <a:ext cx="426977" cy="215444"/>
                </a:xfrm>
                <a:prstGeom prst="rect">
                  <a:avLst/>
                </a:prstGeom>
                <a:noFill/>
              </p:spPr>
              <p:txBody>
                <a:bodyPr vert="horz" wrap="square" lIns="0" tIns="0" rIns="0" bIns="0" rtlCol="0" anchor="ctr" anchorCtr="0">
                  <a:spAutoFit/>
                </a:bodyPr>
                <a:lstStyle/>
                <a:p>
                  <a:pPr algn="ctr"/>
                  <a:r>
                    <a:rPr lang="en-US" sz="1050" spc="-8" dirty="0" err="1">
                      <a:solidFill>
                        <a:srgbClr val="5D237D"/>
                      </a:solidFill>
                      <a:latin typeface="Calibri" panose="020F0502020204030204" pitchFamily="34" charset="0"/>
                    </a:rPr>
                    <a:t>År</a:t>
                  </a:r>
                  <a:r>
                    <a:rPr lang="en-US" sz="1050" spc="-8" dirty="0">
                      <a:solidFill>
                        <a:srgbClr val="5D237D"/>
                      </a:solidFill>
                      <a:latin typeface="Calibri" panose="020F0502020204030204" pitchFamily="34" charset="0"/>
                    </a:rPr>
                    <a:t> 2</a:t>
                  </a:r>
                </a:p>
              </p:txBody>
            </p:sp>
            <p:sp>
              <p:nvSpPr>
                <p:cNvPr id="26" name="Likbent triangel 25"/>
                <p:cNvSpPr/>
                <p:nvPr/>
              </p:nvSpPr>
              <p:spPr>
                <a:xfrm>
                  <a:off x="1776021" y="5354571"/>
                  <a:ext cx="288032" cy="2307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050" b="1" dirty="0">
                    <a:solidFill>
                      <a:srgbClr val="FFFFFF"/>
                    </a:solidFill>
                    <a:latin typeface="Arial"/>
                  </a:endParaRPr>
                </a:p>
              </p:txBody>
            </p:sp>
            <p:sp>
              <p:nvSpPr>
                <p:cNvPr id="27" name="Likbent triangel 26"/>
                <p:cNvSpPr/>
                <p:nvPr/>
              </p:nvSpPr>
              <p:spPr>
                <a:xfrm>
                  <a:off x="5160206" y="5376522"/>
                  <a:ext cx="288032" cy="2307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050" b="1" dirty="0">
                    <a:solidFill>
                      <a:srgbClr val="FFFFFF"/>
                    </a:solidFill>
                    <a:latin typeface="Arial"/>
                  </a:endParaRPr>
                </a:p>
              </p:txBody>
            </p:sp>
            <p:sp>
              <p:nvSpPr>
                <p:cNvPr id="28" name="Likbent triangel 27"/>
                <p:cNvSpPr/>
                <p:nvPr/>
              </p:nvSpPr>
              <p:spPr>
                <a:xfrm>
                  <a:off x="8520304" y="5401467"/>
                  <a:ext cx="288032" cy="230721"/>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sv-SE" sz="1050" b="1" dirty="0">
                    <a:solidFill>
                      <a:srgbClr val="FFFFFF"/>
                    </a:solidFill>
                    <a:latin typeface="Arial"/>
                  </a:endParaRPr>
                </a:p>
              </p:txBody>
            </p:sp>
            <p:sp>
              <p:nvSpPr>
                <p:cNvPr id="136" name="OTLSHAPE_M_b0abdd91455b44d7bbc1df4a22fedd26_Date"/>
                <p:cNvSpPr txBox="1"/>
                <p:nvPr>
                  <p:custDataLst>
                    <p:tags r:id="rId3"/>
                  </p:custDataLst>
                </p:nvPr>
              </p:nvSpPr>
              <p:spPr>
                <a:xfrm>
                  <a:off x="9646620" y="5561815"/>
                  <a:ext cx="426977" cy="215444"/>
                </a:xfrm>
                <a:prstGeom prst="rect">
                  <a:avLst/>
                </a:prstGeom>
                <a:noFill/>
              </p:spPr>
              <p:txBody>
                <a:bodyPr vert="horz" wrap="square" lIns="0" tIns="0" rIns="0" bIns="0" rtlCol="0" anchor="ctr" anchorCtr="0">
                  <a:spAutoFit/>
                </a:bodyPr>
                <a:lstStyle/>
                <a:p>
                  <a:pPr algn="ctr"/>
                  <a:r>
                    <a:rPr lang="en-US" sz="1050" spc="-8" dirty="0" err="1">
                      <a:solidFill>
                        <a:srgbClr val="5D237D"/>
                      </a:solidFill>
                      <a:latin typeface="Calibri" panose="020F0502020204030204" pitchFamily="34" charset="0"/>
                    </a:rPr>
                    <a:t>År</a:t>
                  </a:r>
                  <a:r>
                    <a:rPr lang="en-US" sz="1050" spc="-8" dirty="0">
                      <a:solidFill>
                        <a:srgbClr val="5D237D"/>
                      </a:solidFill>
                      <a:latin typeface="Calibri" panose="020F0502020204030204" pitchFamily="34" charset="0"/>
                    </a:rPr>
                    <a:t> 3</a:t>
                  </a:r>
                </a:p>
              </p:txBody>
            </p:sp>
          </p:grpSp>
          <p:grpSp>
            <p:nvGrpSpPr>
              <p:cNvPr id="2" name="Grupp 1"/>
              <p:cNvGrpSpPr/>
              <p:nvPr/>
            </p:nvGrpSpPr>
            <p:grpSpPr>
              <a:xfrm>
                <a:off x="5586158" y="2923702"/>
                <a:ext cx="3441144" cy="701543"/>
                <a:chOff x="5442142" y="2856733"/>
                <a:chExt cx="3441144" cy="701543"/>
              </a:xfrm>
            </p:grpSpPr>
            <p:sp>
              <p:nvSpPr>
                <p:cNvPr id="137" name="Rektangel 136"/>
                <p:cNvSpPr/>
                <p:nvPr/>
              </p:nvSpPr>
              <p:spPr>
                <a:xfrm>
                  <a:off x="5442142" y="2856733"/>
                  <a:ext cx="3441144" cy="330025"/>
                </a:xfrm>
                <a:prstGeom prst="rect">
                  <a:avLst/>
                </a:prstGeom>
                <a:solidFill>
                  <a:srgbClr val="DD4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rgbClr val="FFFFFF"/>
                      </a:solidFill>
                      <a:latin typeface="Arial"/>
                    </a:rPr>
                    <a:t>Funktionsnedsättning</a:t>
                  </a:r>
                </a:p>
              </p:txBody>
            </p:sp>
            <p:sp>
              <p:nvSpPr>
                <p:cNvPr id="138" name="Rektangel 137"/>
                <p:cNvSpPr/>
                <p:nvPr/>
              </p:nvSpPr>
              <p:spPr>
                <a:xfrm>
                  <a:off x="5442142" y="3228251"/>
                  <a:ext cx="3441144" cy="330025"/>
                </a:xfrm>
                <a:prstGeom prst="rect">
                  <a:avLst/>
                </a:prstGeom>
                <a:solidFill>
                  <a:srgbClr val="DD4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050" b="1" dirty="0">
                      <a:solidFill>
                        <a:srgbClr val="FFFFFF"/>
                      </a:solidFill>
                      <a:latin typeface="Arial"/>
                    </a:rPr>
                    <a:t>Socialpsykiatri</a:t>
                  </a:r>
                </a:p>
              </p:txBody>
            </p:sp>
          </p:grpSp>
        </p:grpSp>
      </p:grpSp>
      <p:sp>
        <p:nvSpPr>
          <p:cNvPr id="30" name="textruta 29"/>
          <p:cNvSpPr txBox="1"/>
          <p:nvPr/>
        </p:nvSpPr>
        <p:spPr>
          <a:xfrm>
            <a:off x="6624228" y="1739106"/>
            <a:ext cx="2047081" cy="1200329"/>
          </a:xfrm>
          <a:prstGeom prst="rect">
            <a:avLst/>
          </a:prstGeom>
          <a:noFill/>
          <a:ln w="38100">
            <a:solidFill>
              <a:srgbClr val="00867F"/>
            </a:solidFill>
            <a:prstDash val="sysDash"/>
          </a:ln>
        </p:spPr>
        <p:txBody>
          <a:bodyPr wrap="square" rtlCol="0" anchor="ctr">
            <a:spAutoFit/>
          </a:bodyPr>
          <a:lstStyle/>
          <a:p>
            <a:r>
              <a:rPr lang="sv-SE" sz="900" b="1" dirty="0"/>
              <a:t>Planering pågår våren 2019 för </a:t>
            </a:r>
          </a:p>
          <a:p>
            <a:pPr marL="214313" indent="-214313">
              <a:buFont typeface="Arial" panose="020B0604020202020204" pitchFamily="34" charset="0"/>
              <a:buChar char="•"/>
            </a:pPr>
            <a:endParaRPr lang="sv-SE" sz="900" dirty="0"/>
          </a:p>
          <a:p>
            <a:pPr marL="214313" indent="-214313">
              <a:buFont typeface="Arial" panose="020B0604020202020204" pitchFamily="34" charset="0"/>
              <a:buChar char="•"/>
            </a:pPr>
            <a:r>
              <a:rPr lang="sv-SE" sz="900" dirty="0"/>
              <a:t>Vilka specifika verksamheter som ingår i vilket verksamhetsområde</a:t>
            </a:r>
          </a:p>
          <a:p>
            <a:pPr marL="214313" indent="-214313">
              <a:buFont typeface="Arial" panose="020B0604020202020204" pitchFamily="34" charset="0"/>
              <a:buChar char="•"/>
            </a:pPr>
            <a:endParaRPr lang="sv-SE" sz="900" dirty="0"/>
          </a:p>
          <a:p>
            <a:pPr marL="214313" indent="-214313">
              <a:buFont typeface="Arial" panose="020B0604020202020204" pitchFamily="34" charset="0"/>
              <a:buChar char="•"/>
            </a:pPr>
            <a:r>
              <a:rPr lang="sv-SE" sz="900" dirty="0"/>
              <a:t>När i tid varje verksamhetsområde berörs</a:t>
            </a:r>
          </a:p>
        </p:txBody>
      </p:sp>
      <p:sp>
        <p:nvSpPr>
          <p:cNvPr id="31" name="Rubrik 2"/>
          <p:cNvSpPr txBox="1">
            <a:spLocks/>
          </p:cNvSpPr>
          <p:nvPr/>
        </p:nvSpPr>
        <p:spPr>
          <a:xfrm>
            <a:off x="470027" y="1216548"/>
            <a:ext cx="7801250" cy="594000"/>
          </a:xfrm>
          <a:prstGeom prst="rect">
            <a:avLst/>
          </a:prstGeom>
        </p:spPr>
        <p:txBody>
          <a:bodyPr vert="horz" lIns="0" tIns="0" rIns="0" bIns="0" rtlCol="0" anchor="t" anchorCtr="0">
            <a:noAutofit/>
          </a:bodyPr>
          <a:lstStyle>
            <a:lvl1pPr algn="l" defTabSz="914400" rtl="0" eaLnBrk="1" latinLnBrk="0" hangingPunct="1">
              <a:spcBef>
                <a:spcPct val="0"/>
              </a:spcBef>
              <a:buNone/>
              <a:defRPr lang="sv-SE" sz="2800" b="1" kern="1200" dirty="0" smtClean="0">
                <a:solidFill>
                  <a:schemeClr val="accent5"/>
                </a:solidFill>
                <a:latin typeface="+mj-lt"/>
                <a:ea typeface="+mj-ea"/>
                <a:cs typeface="+mj-cs"/>
              </a:defRPr>
            </a:lvl1pPr>
          </a:lstStyle>
          <a:p>
            <a:r>
              <a:rPr lang="sv-SE" sz="2100" dirty="0"/>
              <a:t>Införandeordning – samlat för varje verksamhetsområde</a:t>
            </a:r>
          </a:p>
        </p:txBody>
      </p:sp>
    </p:spTree>
    <p:extLst>
      <p:ext uri="{BB962C8B-B14F-4D97-AF65-F5344CB8AC3E}">
        <p14:creationId xmlns:p14="http://schemas.microsoft.com/office/powerpoint/2010/main" val="1135603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Våra mål</a:t>
            </a:r>
            <a:endParaRPr lang="sv-SE" dirty="0"/>
          </a:p>
        </p:txBody>
      </p:sp>
      <p:sp>
        <p:nvSpPr>
          <p:cNvPr id="3" name="Platshållare för innehåll 2"/>
          <p:cNvSpPr>
            <a:spLocks noGrp="1"/>
          </p:cNvSpPr>
          <p:nvPr>
            <p:ph idx="1"/>
          </p:nvPr>
        </p:nvSpPr>
        <p:spPr/>
        <p:txBody>
          <a:bodyPr/>
          <a:lstStyle/>
          <a:p>
            <a:pPr lvl="0"/>
            <a:r>
              <a:rPr lang="sv-SE" dirty="0"/>
              <a:t>Snabb handläggning</a:t>
            </a:r>
          </a:p>
          <a:p>
            <a:pPr lvl="0"/>
            <a:r>
              <a:rPr lang="sv-SE" dirty="0"/>
              <a:t>Bra stöd till ställföreträdare</a:t>
            </a:r>
          </a:p>
          <a:p>
            <a:pPr lvl="0"/>
            <a:r>
              <a:rPr lang="sv-SE" dirty="0"/>
              <a:t>Bra tillsyn av ställföreträdare</a:t>
            </a:r>
          </a:p>
          <a:p>
            <a:pPr lvl="0"/>
            <a:r>
              <a:rPr lang="sv-SE" dirty="0"/>
              <a:t>Ärenden kommer in digitalt – handläggs digitalt – arkiveras digitalt</a:t>
            </a:r>
          </a:p>
          <a:p>
            <a:pPr lvl="0"/>
            <a:r>
              <a:rPr lang="sv-SE" dirty="0"/>
              <a:t>Kommunikationen mellan ställföreträdare och överförmyndarnämnden sker digitalt.</a:t>
            </a:r>
          </a:p>
          <a:p>
            <a:pPr lvl="0"/>
            <a:r>
              <a:rPr lang="sv-SE" dirty="0"/>
              <a:t>Kommunikationen med tingsrätter, banker och stadsdelsförvaltningar sker digitalt</a:t>
            </a:r>
            <a:r>
              <a:rPr lang="sv-SE" dirty="0" smtClean="0"/>
              <a:t>.</a:t>
            </a:r>
            <a:endParaRPr lang="sv-SE" dirty="0"/>
          </a:p>
        </p:txBody>
      </p:sp>
      <p:sp>
        <p:nvSpPr>
          <p:cNvPr id="4" name="Platshållare för text 3"/>
          <p:cNvSpPr>
            <a:spLocks noGrp="1"/>
          </p:cNvSpPr>
          <p:nvPr>
            <p:ph type="body" sz="quarter" idx="13"/>
          </p:nvPr>
        </p:nvSpPr>
        <p:spPr/>
        <p:txBody>
          <a:bodyPr>
            <a:normAutofit fontScale="70000" lnSpcReduction="20000"/>
          </a:bodyPr>
          <a:lstStyle/>
          <a:p>
            <a:endParaRPr lang="sv-SE" dirty="0"/>
          </a:p>
        </p:txBody>
      </p:sp>
    </p:spTree>
    <p:extLst>
      <p:ext uri="{BB962C8B-B14F-4D97-AF65-F5344CB8AC3E}">
        <p14:creationId xmlns:p14="http://schemas.microsoft.com/office/powerpoint/2010/main" val="6111261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Vår utmaning – att få de resurser som krävs</a:t>
            </a:r>
            <a:endParaRPr lang="sv-SE" dirty="0"/>
          </a:p>
        </p:txBody>
      </p:sp>
      <p:sp>
        <p:nvSpPr>
          <p:cNvPr id="5" name="Platshållare för innehåll 4"/>
          <p:cNvSpPr>
            <a:spLocks noGrp="1"/>
          </p:cNvSpPr>
          <p:nvPr>
            <p:ph idx="1"/>
          </p:nvPr>
        </p:nvSpPr>
        <p:spPr/>
        <p:txBody>
          <a:bodyPr/>
          <a:lstStyle/>
          <a:p>
            <a:r>
              <a:rPr lang="sv-SE" dirty="0" smtClean="0"/>
              <a:t>Att komma ikapp med ordinarie verksamhet</a:t>
            </a:r>
          </a:p>
          <a:p>
            <a:r>
              <a:rPr lang="sv-SE" dirty="0" smtClean="0"/>
              <a:t>Att rensa i </a:t>
            </a:r>
            <a:r>
              <a:rPr lang="sv-SE" dirty="0" err="1" smtClean="0"/>
              <a:t>wärna</a:t>
            </a:r>
            <a:endParaRPr lang="sv-SE" dirty="0" smtClean="0"/>
          </a:p>
          <a:p>
            <a:r>
              <a:rPr lang="sv-SE" dirty="0" smtClean="0"/>
              <a:t>Att rensa i </a:t>
            </a:r>
            <a:r>
              <a:rPr lang="sv-SE" dirty="0" err="1" smtClean="0"/>
              <a:t>pappersakterna</a:t>
            </a:r>
            <a:endParaRPr lang="sv-SE" dirty="0" smtClean="0"/>
          </a:p>
          <a:p>
            <a:r>
              <a:rPr lang="sv-SE" dirty="0" smtClean="0"/>
              <a:t>Att kunna göra det projektet kräver</a:t>
            </a:r>
          </a:p>
        </p:txBody>
      </p:sp>
      <p:sp>
        <p:nvSpPr>
          <p:cNvPr id="6" name="Platshållare för text 5"/>
          <p:cNvSpPr>
            <a:spLocks noGrp="1"/>
          </p:cNvSpPr>
          <p:nvPr>
            <p:ph type="body" sz="quarter" idx="13"/>
          </p:nvPr>
        </p:nvSpPr>
        <p:spPr/>
        <p:txBody>
          <a:bodyPr>
            <a:normAutofit fontScale="70000" lnSpcReduction="20000"/>
          </a:bodyPr>
          <a:lstStyle/>
          <a:p>
            <a:endParaRPr lang="sv-SE"/>
          </a:p>
        </p:txBody>
      </p:sp>
    </p:spTree>
    <p:extLst>
      <p:ext uri="{BB962C8B-B14F-4D97-AF65-F5344CB8AC3E}">
        <p14:creationId xmlns:p14="http://schemas.microsoft.com/office/powerpoint/2010/main" val="12397926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Stadens utredning om förvaltarenhet</a:t>
            </a:r>
            <a:endParaRPr lang="sv-SE" dirty="0"/>
          </a:p>
        </p:txBody>
      </p:sp>
      <p:sp>
        <p:nvSpPr>
          <p:cNvPr id="3" name="Platshållare för innehåll 2"/>
          <p:cNvSpPr>
            <a:spLocks noGrp="1"/>
          </p:cNvSpPr>
          <p:nvPr>
            <p:ph idx="1"/>
          </p:nvPr>
        </p:nvSpPr>
        <p:spPr/>
        <p:txBody>
          <a:bodyPr/>
          <a:lstStyle/>
          <a:p>
            <a:endParaRPr lang="sv-SE"/>
          </a:p>
        </p:txBody>
      </p:sp>
      <p:sp>
        <p:nvSpPr>
          <p:cNvPr id="4" name="Platshållare för text 3"/>
          <p:cNvSpPr>
            <a:spLocks noGrp="1"/>
          </p:cNvSpPr>
          <p:nvPr>
            <p:ph type="body" sz="quarter" idx="13"/>
          </p:nvPr>
        </p:nvSpPr>
        <p:spPr/>
        <p:txBody>
          <a:bodyPr>
            <a:normAutofit fontScale="70000" lnSpcReduction="20000"/>
          </a:bodyPr>
          <a:lstStyle/>
          <a:p>
            <a:endParaRPr lang="sv-SE"/>
          </a:p>
        </p:txBody>
      </p:sp>
    </p:spTree>
    <p:extLst>
      <p:ext uri="{BB962C8B-B14F-4D97-AF65-F5344CB8AC3E}">
        <p14:creationId xmlns:p14="http://schemas.microsoft.com/office/powerpoint/2010/main" val="1240123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Förvaltarenhet</a:t>
            </a:r>
            <a:endParaRPr lang="sv-SE" dirty="0"/>
          </a:p>
        </p:txBody>
      </p:sp>
      <p:sp>
        <p:nvSpPr>
          <p:cNvPr id="3" name="Platshållare för innehåll 2"/>
          <p:cNvSpPr>
            <a:spLocks noGrp="1"/>
          </p:cNvSpPr>
          <p:nvPr>
            <p:ph idx="1"/>
          </p:nvPr>
        </p:nvSpPr>
        <p:spPr/>
        <p:txBody>
          <a:bodyPr/>
          <a:lstStyle/>
          <a:p>
            <a:r>
              <a:rPr lang="sv-SE" dirty="0" smtClean="0"/>
              <a:t>Gemensam utredning med stadsledningskontoret och </a:t>
            </a:r>
            <a:r>
              <a:rPr lang="sv-SE" dirty="0" err="1" smtClean="0"/>
              <a:t>överförmyndarförvaltningen</a:t>
            </a:r>
            <a:endParaRPr lang="sv-SE" dirty="0" smtClean="0"/>
          </a:p>
          <a:p>
            <a:r>
              <a:rPr lang="sv-SE" dirty="0" smtClean="0"/>
              <a:t>En kommunal enhet med professionella ställföreträdare.</a:t>
            </a:r>
          </a:p>
          <a:p>
            <a:r>
              <a:rPr lang="sv-SE" dirty="0" smtClean="0"/>
              <a:t>Kommunala tjänstemän som arbetar heltid som ställföreträdare.</a:t>
            </a:r>
          </a:p>
          <a:p>
            <a:r>
              <a:rPr lang="sv-SE" dirty="0" smtClean="0"/>
              <a:t>Tar särskilt krävande uppdrag</a:t>
            </a:r>
            <a:endParaRPr lang="sv-SE" dirty="0"/>
          </a:p>
          <a:p>
            <a:pPr>
              <a:buFontTx/>
              <a:buChar char="-"/>
            </a:pPr>
            <a:r>
              <a:rPr lang="sv-SE" dirty="0" smtClean="0"/>
              <a:t>Våldsamma huvudmän och anhöriga</a:t>
            </a:r>
          </a:p>
          <a:p>
            <a:pPr>
              <a:buFontTx/>
              <a:buChar char="-"/>
            </a:pPr>
            <a:r>
              <a:rPr lang="sv-SE" dirty="0" smtClean="0"/>
              <a:t>Ärenden där förhöjd säkerhet krävs</a:t>
            </a:r>
          </a:p>
          <a:p>
            <a:pPr>
              <a:buFontTx/>
              <a:buChar char="-"/>
            </a:pPr>
            <a:r>
              <a:rPr lang="sv-SE" dirty="0" smtClean="0"/>
              <a:t>Särskilt tidskrävande ärenden</a:t>
            </a:r>
          </a:p>
          <a:p>
            <a:pPr>
              <a:buFontTx/>
              <a:buChar char="-"/>
            </a:pPr>
            <a:r>
              <a:rPr lang="sv-SE" dirty="0" smtClean="0"/>
              <a:t>Ärenden som kräver särskilda kunskaper</a:t>
            </a:r>
          </a:p>
          <a:p>
            <a:r>
              <a:rPr lang="sv-SE" dirty="0" smtClean="0"/>
              <a:t>En förvaltarenhet kan inte höra till </a:t>
            </a:r>
            <a:r>
              <a:rPr lang="sv-SE" dirty="0" err="1" smtClean="0"/>
              <a:t>överförmyndarförvaltningen</a:t>
            </a:r>
            <a:endParaRPr lang="sv-SE" dirty="0"/>
          </a:p>
        </p:txBody>
      </p:sp>
      <p:sp>
        <p:nvSpPr>
          <p:cNvPr id="4" name="Platshållare för text 3"/>
          <p:cNvSpPr>
            <a:spLocks noGrp="1"/>
          </p:cNvSpPr>
          <p:nvPr>
            <p:ph type="body" sz="quarter" idx="13"/>
          </p:nvPr>
        </p:nvSpPr>
        <p:spPr/>
        <p:txBody>
          <a:bodyPr>
            <a:normAutofit fontScale="70000" lnSpcReduction="20000"/>
          </a:bodyPr>
          <a:lstStyle/>
          <a:p>
            <a:endParaRPr lang="sv-SE"/>
          </a:p>
        </p:txBody>
      </p:sp>
    </p:spTree>
    <p:extLst>
      <p:ext uri="{BB962C8B-B14F-4D97-AF65-F5344CB8AC3E}">
        <p14:creationId xmlns:p14="http://schemas.microsoft.com/office/powerpoint/2010/main" val="257379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Överförmyndarnämmnden</a:t>
            </a:r>
            <a:endParaRPr lang="sv-SE" dirty="0"/>
          </a:p>
        </p:txBody>
      </p:sp>
      <p:sp>
        <p:nvSpPr>
          <p:cNvPr id="3" name="Platshållare för innehåll 2"/>
          <p:cNvSpPr>
            <a:spLocks noGrp="1"/>
          </p:cNvSpPr>
          <p:nvPr>
            <p:ph idx="1"/>
          </p:nvPr>
        </p:nvSpPr>
        <p:spPr/>
        <p:txBody>
          <a:bodyPr>
            <a:normAutofit/>
          </a:bodyPr>
          <a:lstStyle/>
          <a:p>
            <a:r>
              <a:rPr lang="sv-SE" dirty="0" smtClean="0"/>
              <a:t>Martin Ängeby (</a:t>
            </a:r>
            <a:r>
              <a:rPr lang="sv-SE" dirty="0"/>
              <a:t>L</a:t>
            </a:r>
            <a:r>
              <a:rPr lang="sv-SE" dirty="0" smtClean="0"/>
              <a:t>) ordförande</a:t>
            </a:r>
          </a:p>
          <a:p>
            <a:r>
              <a:rPr lang="sv-SE" dirty="0" smtClean="0"/>
              <a:t>Jessica Nilsson (V) vice ordförande</a:t>
            </a:r>
          </a:p>
          <a:p>
            <a:r>
              <a:rPr lang="sv-SE" dirty="0"/>
              <a:t>Hanna Broberg (M) </a:t>
            </a:r>
            <a:r>
              <a:rPr lang="sv-SE" dirty="0" smtClean="0"/>
              <a:t>ledamot</a:t>
            </a:r>
          </a:p>
          <a:p>
            <a:r>
              <a:rPr lang="sv-SE" dirty="0"/>
              <a:t>Jonas Jeppson (M) </a:t>
            </a:r>
            <a:r>
              <a:rPr lang="sv-SE" dirty="0" smtClean="0"/>
              <a:t>ledamot</a:t>
            </a:r>
          </a:p>
          <a:p>
            <a:r>
              <a:rPr lang="sv-SE" dirty="0"/>
              <a:t>Björn Sjöberg (S) </a:t>
            </a:r>
            <a:r>
              <a:rPr lang="sv-SE" dirty="0" smtClean="0"/>
              <a:t>ledamot</a:t>
            </a:r>
          </a:p>
          <a:p>
            <a:r>
              <a:rPr lang="sv-SE" dirty="0" err="1"/>
              <a:t>Büsra</a:t>
            </a:r>
            <a:r>
              <a:rPr lang="sv-SE" dirty="0"/>
              <a:t> </a:t>
            </a:r>
            <a:r>
              <a:rPr lang="sv-SE" dirty="0" err="1"/>
              <a:t>Kocatürk</a:t>
            </a:r>
            <a:r>
              <a:rPr lang="sv-SE" dirty="0"/>
              <a:t> (M) </a:t>
            </a:r>
            <a:r>
              <a:rPr lang="sv-SE" dirty="0" smtClean="0"/>
              <a:t>ersättare</a:t>
            </a:r>
          </a:p>
          <a:p>
            <a:r>
              <a:rPr lang="sv-SE" dirty="0" smtClean="0"/>
              <a:t>Henrik </a:t>
            </a:r>
            <a:r>
              <a:rPr lang="sv-SE" dirty="0"/>
              <a:t>Hedberg (M) </a:t>
            </a:r>
            <a:r>
              <a:rPr lang="sv-SE" dirty="0" smtClean="0"/>
              <a:t>ersättare</a:t>
            </a:r>
          </a:p>
          <a:p>
            <a:r>
              <a:rPr lang="sv-SE" dirty="0"/>
              <a:t>Gabriella </a:t>
            </a:r>
            <a:r>
              <a:rPr lang="sv-SE" dirty="0" err="1"/>
              <a:t>Ohlzon</a:t>
            </a:r>
            <a:r>
              <a:rPr lang="sv-SE" dirty="0"/>
              <a:t> (L) </a:t>
            </a:r>
            <a:r>
              <a:rPr lang="sv-SE" dirty="0" smtClean="0"/>
              <a:t>ersättare</a:t>
            </a:r>
          </a:p>
          <a:p>
            <a:r>
              <a:rPr lang="sv-SE" dirty="0"/>
              <a:t>Rose-Marie Nylander </a:t>
            </a:r>
            <a:r>
              <a:rPr lang="sv-SE" dirty="0" smtClean="0"/>
              <a:t>(S) ersättare</a:t>
            </a:r>
          </a:p>
          <a:p>
            <a:r>
              <a:rPr lang="sv-SE" dirty="0" err="1"/>
              <a:t>Kenan</a:t>
            </a:r>
            <a:r>
              <a:rPr lang="sv-SE" dirty="0"/>
              <a:t> </a:t>
            </a:r>
            <a:r>
              <a:rPr lang="sv-SE" dirty="0" err="1"/>
              <a:t>Parlak</a:t>
            </a:r>
            <a:r>
              <a:rPr lang="sv-SE" dirty="0"/>
              <a:t> (</a:t>
            </a:r>
            <a:r>
              <a:rPr lang="sv-SE" dirty="0" smtClean="0"/>
              <a:t>V) ersättare</a:t>
            </a:r>
            <a:endParaRPr lang="sv-SE" dirty="0"/>
          </a:p>
        </p:txBody>
      </p:sp>
    </p:spTree>
    <p:extLst>
      <p:ext uri="{BB962C8B-B14F-4D97-AF65-F5344CB8AC3E}">
        <p14:creationId xmlns:p14="http://schemas.microsoft.com/office/powerpoint/2010/main" val="2684680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smtClean="0">
                <a:solidFill>
                  <a:schemeClr val="bg1"/>
                </a:solidFill>
              </a:rPr>
              <a:t>Regeringens utredning</a:t>
            </a:r>
            <a:endParaRPr lang="sv-SE" dirty="0">
              <a:solidFill>
                <a:schemeClr val="bg1"/>
              </a:solidFill>
            </a:endParaRPr>
          </a:p>
        </p:txBody>
      </p:sp>
      <p:sp>
        <p:nvSpPr>
          <p:cNvPr id="3" name="Platshållare för innehåll 2"/>
          <p:cNvSpPr>
            <a:spLocks noGrp="1"/>
          </p:cNvSpPr>
          <p:nvPr>
            <p:ph idx="1"/>
          </p:nvPr>
        </p:nvSpPr>
        <p:spPr/>
        <p:txBody>
          <a:bodyPr/>
          <a:lstStyle/>
          <a:p>
            <a:endParaRPr lang="sv-SE" dirty="0"/>
          </a:p>
        </p:txBody>
      </p:sp>
      <p:sp>
        <p:nvSpPr>
          <p:cNvPr id="4" name="Platshållare för text 3"/>
          <p:cNvSpPr>
            <a:spLocks noGrp="1"/>
          </p:cNvSpPr>
          <p:nvPr>
            <p:ph type="body" sz="quarter" idx="13"/>
          </p:nvPr>
        </p:nvSpPr>
        <p:spPr/>
        <p:txBody>
          <a:bodyPr>
            <a:normAutofit fontScale="70000" lnSpcReduction="20000"/>
          </a:bodyPr>
          <a:lstStyle/>
          <a:p>
            <a:endParaRPr lang="sv-SE"/>
          </a:p>
        </p:txBody>
      </p:sp>
    </p:spTree>
    <p:extLst>
      <p:ext uri="{BB962C8B-B14F-4D97-AF65-F5344CB8AC3E}">
        <p14:creationId xmlns:p14="http://schemas.microsoft.com/office/powerpoint/2010/main" val="769647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Aktuellt att utreda</a:t>
            </a:r>
            <a:endParaRPr lang="sv-SE" dirty="0"/>
          </a:p>
        </p:txBody>
      </p:sp>
      <p:sp>
        <p:nvSpPr>
          <p:cNvPr id="3" name="Platshållare för innehåll 2"/>
          <p:cNvSpPr>
            <a:spLocks noGrp="1"/>
          </p:cNvSpPr>
          <p:nvPr>
            <p:ph idx="1"/>
          </p:nvPr>
        </p:nvSpPr>
        <p:spPr/>
        <p:txBody>
          <a:bodyPr/>
          <a:lstStyle/>
          <a:p>
            <a:r>
              <a:rPr lang="sv-SE" dirty="0" smtClean="0"/>
              <a:t>Översyn av lagstiftning</a:t>
            </a:r>
          </a:p>
          <a:p>
            <a:pPr>
              <a:buFontTx/>
              <a:buChar char="-"/>
            </a:pPr>
            <a:r>
              <a:rPr lang="sv-SE" dirty="0" smtClean="0"/>
              <a:t>Förtydliga vad som ingår</a:t>
            </a:r>
          </a:p>
          <a:p>
            <a:pPr>
              <a:buFontTx/>
              <a:buChar char="-"/>
            </a:pPr>
            <a:r>
              <a:rPr lang="sv-SE" dirty="0" smtClean="0"/>
              <a:t>Anpassa till digitalisering</a:t>
            </a:r>
          </a:p>
          <a:p>
            <a:pPr>
              <a:buFontTx/>
              <a:buChar char="-"/>
            </a:pPr>
            <a:r>
              <a:rPr lang="sv-SE" dirty="0" smtClean="0"/>
              <a:t>Anpassa till internationalisering</a:t>
            </a:r>
            <a:endParaRPr lang="sv-SE" dirty="0"/>
          </a:p>
          <a:p>
            <a:pPr>
              <a:buFontTx/>
              <a:buChar char="-"/>
            </a:pPr>
            <a:r>
              <a:rPr lang="sv-SE" dirty="0" smtClean="0"/>
              <a:t>Möjliggöra professionella ställföreträdare</a:t>
            </a:r>
          </a:p>
          <a:p>
            <a:r>
              <a:rPr lang="sv-SE" dirty="0" smtClean="0"/>
              <a:t>Nationellt ställföreträdarregister</a:t>
            </a:r>
          </a:p>
          <a:p>
            <a:r>
              <a:rPr lang="sv-SE" dirty="0" smtClean="0"/>
              <a:t>Nationell samordnande myndighet</a:t>
            </a:r>
            <a:endParaRPr lang="sv-SE" dirty="0"/>
          </a:p>
        </p:txBody>
      </p:sp>
    </p:spTree>
    <p:extLst>
      <p:ext uri="{BB962C8B-B14F-4D97-AF65-F5344CB8AC3E}">
        <p14:creationId xmlns:p14="http://schemas.microsoft.com/office/powerpoint/2010/main" val="36744902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Regeringen har lovat en utredning av hela överförmyndarverksamheten</a:t>
            </a:r>
            <a:endParaRPr lang="sv-SE" dirty="0"/>
          </a:p>
        </p:txBody>
      </p:sp>
      <p:sp>
        <p:nvSpPr>
          <p:cNvPr id="3" name="Platshållare för innehåll 2"/>
          <p:cNvSpPr>
            <a:spLocks noGrp="1"/>
          </p:cNvSpPr>
          <p:nvPr>
            <p:ph idx="1"/>
          </p:nvPr>
        </p:nvSpPr>
        <p:spPr/>
        <p:txBody>
          <a:bodyPr/>
          <a:lstStyle/>
          <a:p>
            <a:r>
              <a:rPr lang="sv-SE" dirty="0" smtClean="0"/>
              <a:t>Morgan Johansson (S) är ansvarig minister</a:t>
            </a:r>
          </a:p>
          <a:p>
            <a:r>
              <a:rPr lang="sv-SE" dirty="0" smtClean="0"/>
              <a:t>Arbetet med att skriva direktiv pågår sedan ett år</a:t>
            </a:r>
          </a:p>
          <a:p>
            <a:endParaRPr lang="sv-SE" dirty="0"/>
          </a:p>
          <a:p>
            <a:r>
              <a:rPr lang="sv-SE" dirty="0" smtClean="0"/>
              <a:t>Besluta om direktiv – utse utredare – utreda – skicka på remiss – skriva proposition – fatta beslut</a:t>
            </a:r>
          </a:p>
          <a:p>
            <a:endParaRPr lang="sv-SE" dirty="0"/>
          </a:p>
          <a:p>
            <a:r>
              <a:rPr lang="sv-SE" dirty="0" smtClean="0"/>
              <a:t>Kommer troligen ta flera år</a:t>
            </a:r>
          </a:p>
          <a:p>
            <a:endParaRPr lang="sv-SE" dirty="0"/>
          </a:p>
        </p:txBody>
      </p:sp>
    </p:spTree>
    <p:extLst>
      <p:ext uri="{BB962C8B-B14F-4D97-AF65-F5344CB8AC3E}">
        <p14:creationId xmlns:p14="http://schemas.microsoft.com/office/powerpoint/2010/main" val="12403038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Underrubrik 4"/>
          <p:cNvSpPr>
            <a:spLocks noGrp="1"/>
          </p:cNvSpPr>
          <p:nvPr>
            <p:ph type="subTitle" idx="1"/>
          </p:nvPr>
        </p:nvSpPr>
        <p:spPr/>
        <p:txBody>
          <a:bodyPr>
            <a:normAutofit/>
          </a:bodyPr>
          <a:lstStyle/>
          <a:p>
            <a:r>
              <a:rPr lang="sv-SE" sz="3200" b="1" dirty="0"/>
              <a:t>Alla vardagshjältar</a:t>
            </a:r>
            <a:br>
              <a:rPr lang="sv-SE" sz="3200" b="1" dirty="0"/>
            </a:br>
            <a:r>
              <a:rPr lang="sv-SE" sz="3200" b="1" dirty="0"/>
              <a:t>Ni gör en ovärderlig samhällsinsats</a:t>
            </a:r>
          </a:p>
        </p:txBody>
      </p:sp>
      <p:sp>
        <p:nvSpPr>
          <p:cNvPr id="4" name="Rubrik 3"/>
          <p:cNvSpPr>
            <a:spLocks noGrp="1"/>
          </p:cNvSpPr>
          <p:nvPr>
            <p:ph type="title"/>
          </p:nvPr>
        </p:nvSpPr>
        <p:spPr/>
        <p:txBody>
          <a:bodyPr>
            <a:normAutofit/>
          </a:bodyPr>
          <a:lstStyle/>
          <a:p>
            <a:r>
              <a:rPr lang="sv-SE" sz="4800" dirty="0" smtClean="0"/>
              <a:t>Tack!</a:t>
            </a:r>
            <a:endParaRPr lang="sv-SE" sz="4800" dirty="0"/>
          </a:p>
        </p:txBody>
      </p:sp>
    </p:spTree>
    <p:extLst>
      <p:ext uri="{BB962C8B-B14F-4D97-AF65-F5344CB8AC3E}">
        <p14:creationId xmlns:p14="http://schemas.microsoft.com/office/powerpoint/2010/main" val="38605760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457200" y="116632"/>
            <a:ext cx="8229600" cy="1008112"/>
          </a:xfrm>
        </p:spPr>
        <p:txBody>
          <a:bodyPr/>
          <a:lstStyle/>
          <a:p>
            <a:r>
              <a:rPr lang="sv-SE" dirty="0" smtClean="0"/>
              <a:t>Svar från ställföreträdare på ÖFN:S enkät 2018</a:t>
            </a:r>
            <a:endParaRPr lang="sv-SE" dirty="0"/>
          </a:p>
        </p:txBody>
      </p:sp>
      <p:sp>
        <p:nvSpPr>
          <p:cNvPr id="3" name="Platshållare för innehåll 2"/>
          <p:cNvSpPr>
            <a:spLocks noGrp="1"/>
          </p:cNvSpPr>
          <p:nvPr>
            <p:ph idx="1"/>
          </p:nvPr>
        </p:nvSpPr>
        <p:spPr/>
        <p:txBody>
          <a:bodyPr/>
          <a:lstStyle/>
          <a:p>
            <a:endParaRPr lang="sv-SE" dirty="0"/>
          </a:p>
        </p:txBody>
      </p:sp>
      <p:sp>
        <p:nvSpPr>
          <p:cNvPr id="20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defRPr>
                <a:solidFill>
                  <a:schemeClr val="tx1"/>
                </a:solidFill>
                <a:latin typeface="verdana" panose="020B060403050404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505CA88-9F26-4C39-92BF-6448E12C7D34}" type="slidenum">
              <a:rPr kumimoji="0" lang="en-US" altLang="sv-SE" sz="1000" b="0" i="0" u="none" strike="noStrike" kern="1200" cap="none" spc="0" normalizeH="0" baseline="0" noProof="0">
                <a:ln>
                  <a:noFill/>
                </a:ln>
                <a:solidFill>
                  <a:srgbClr val="898989"/>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sv-SE" sz="1000" b="0" i="0" u="none" strike="noStrike" kern="1200" cap="none" spc="0" normalizeH="0" baseline="0" noProof="0">
              <a:ln>
                <a:noFill/>
              </a:ln>
              <a:solidFill>
                <a:srgbClr val="898989"/>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764490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defRPr>
                <a:solidFill>
                  <a:schemeClr val="tx1"/>
                </a:solidFill>
                <a:latin typeface="verdana" panose="020B0604030504040204" pitchFamily="34" charset="0"/>
              </a:defRPr>
            </a:lvl9pPr>
          </a:lstStyle>
          <a:p>
            <a:fld id="{8E420022-00C4-43C0-99B3-CF1ED03ADA6C}" type="slidenum">
              <a:rPr lang="en-US" altLang="sv-SE">
                <a:solidFill>
                  <a:srgbClr val="898989"/>
                </a:solidFill>
              </a:rPr>
              <a:pPr/>
              <a:t>6</a:t>
            </a:fld>
            <a:endParaRPr lang="en-US" altLang="sv-SE">
              <a:solidFill>
                <a:srgbClr val="898989"/>
              </a:solidFill>
            </a:endParaRPr>
          </a:p>
        </p:txBody>
      </p:sp>
      <p:sp>
        <p:nvSpPr>
          <p:cNvPr id="3075" name="Rectangle 4"/>
          <p:cNvSpPr>
            <a:spLocks noChangeArrowheads="1"/>
          </p:cNvSpPr>
          <p:nvPr/>
        </p:nvSpPr>
        <p:spPr bwMode="auto">
          <a:xfrm>
            <a:off x="611188" y="952500"/>
            <a:ext cx="77152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defTabSz="457200" eaLnBrk="0" fontAlgn="base" hangingPunct="0">
              <a:spcBef>
                <a:spcPct val="0"/>
              </a:spcBef>
              <a:spcAft>
                <a:spcPct val="0"/>
              </a:spcAft>
              <a:defRPr>
                <a:solidFill>
                  <a:schemeClr val="tx1"/>
                </a:solidFill>
                <a:latin typeface="verdana" panose="020B0604030504040204" pitchFamily="34" charset="0"/>
              </a:defRPr>
            </a:lvl6pPr>
            <a:lvl7pPr marL="2971800" indent="-228600" defTabSz="457200" eaLnBrk="0" fontAlgn="base" hangingPunct="0">
              <a:spcBef>
                <a:spcPct val="0"/>
              </a:spcBef>
              <a:spcAft>
                <a:spcPct val="0"/>
              </a:spcAft>
              <a:defRPr>
                <a:solidFill>
                  <a:schemeClr val="tx1"/>
                </a:solidFill>
                <a:latin typeface="verdana" panose="020B0604030504040204" pitchFamily="34" charset="0"/>
              </a:defRPr>
            </a:lvl7pPr>
            <a:lvl8pPr marL="3429000" indent="-228600" defTabSz="457200" eaLnBrk="0" fontAlgn="base" hangingPunct="0">
              <a:spcBef>
                <a:spcPct val="0"/>
              </a:spcBef>
              <a:spcAft>
                <a:spcPct val="0"/>
              </a:spcAft>
              <a:defRPr>
                <a:solidFill>
                  <a:schemeClr val="tx1"/>
                </a:solidFill>
                <a:latin typeface="verdana" panose="020B0604030504040204" pitchFamily="34" charset="0"/>
              </a:defRPr>
            </a:lvl8pPr>
            <a:lvl9pPr marL="3886200" indent="-228600" defTabSz="457200" eaLnBrk="0" fontAlgn="base" hangingPunct="0">
              <a:spcBef>
                <a:spcPct val="0"/>
              </a:spcBef>
              <a:spcAft>
                <a:spcPct val="0"/>
              </a:spcAft>
              <a:defRPr>
                <a:solidFill>
                  <a:schemeClr val="tx1"/>
                </a:solidFill>
                <a:latin typeface="verdana" panose="020B0604030504040204" pitchFamily="34" charset="0"/>
              </a:defRPr>
            </a:lvl9pPr>
          </a:lstStyle>
          <a:p>
            <a:pPr eaLnBrk="1" hangingPunct="1">
              <a:buClr>
                <a:srgbClr val="000000"/>
              </a:buClr>
              <a:buSzPct val="100000"/>
            </a:pPr>
            <a:r>
              <a:rPr lang="en-US" altLang="sv-SE" sz="1000" b="1">
                <a:solidFill>
                  <a:srgbClr val="000000"/>
                </a:solidFill>
                <a:sym typeface="verdana" panose="020B0604030504040204" pitchFamily="34" charset="0"/>
              </a:rPr>
              <a:t>Jag som svarar på frågorna är</a:t>
            </a:r>
          </a:p>
        </p:txBody>
      </p:sp>
      <p:graphicFrame>
        <p:nvGraphicFramePr>
          <p:cNvPr id="6149" name="Group 5"/>
          <p:cNvGraphicFramePr>
            <a:graphicFrameLocks noGrp="1"/>
          </p:cNvGraphicFramePr>
          <p:nvPr/>
        </p:nvGraphicFramePr>
        <p:xfrm>
          <a:off x="714375" y="1355725"/>
          <a:ext cx="4540250" cy="865670"/>
        </p:xfrm>
        <a:graphic>
          <a:graphicData uri="http://schemas.openxmlformats.org/drawingml/2006/table">
            <a:tbl>
              <a:tblPr/>
              <a:tblGrid>
                <a:gridCol w="2270125">
                  <a:extLst>
                    <a:ext uri="{9D8B030D-6E8A-4147-A177-3AD203B41FA5}">
                      <a16:colId xmlns:a16="http://schemas.microsoft.com/office/drawing/2014/main" val="1180850323"/>
                    </a:ext>
                  </a:extLst>
                </a:gridCol>
                <a:gridCol w="1135063">
                  <a:extLst>
                    <a:ext uri="{9D8B030D-6E8A-4147-A177-3AD203B41FA5}">
                      <a16:colId xmlns:a16="http://schemas.microsoft.com/office/drawing/2014/main" val="3896274131"/>
                    </a:ext>
                  </a:extLst>
                </a:gridCol>
                <a:gridCol w="1135062">
                  <a:extLst>
                    <a:ext uri="{9D8B030D-6E8A-4147-A177-3AD203B41FA5}">
                      <a16:colId xmlns:a16="http://schemas.microsoft.com/office/drawing/2014/main" val="2103607882"/>
                    </a:ext>
                  </a:extLst>
                </a:gridCol>
              </a:tblGrid>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1" i="0" u="none" strike="noStrike" cap="none" normalizeH="0" baseline="0" smtClean="0">
                          <a:ln>
                            <a:noFill/>
                          </a:ln>
                          <a:solidFill>
                            <a:srgbClr val="000000"/>
                          </a:solidFill>
                          <a:effectLst/>
                          <a:latin typeface="verdana" panose="020B0604030504040204" pitchFamily="34" charset="0"/>
                        </a:rPr>
                        <a:t>Namn</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1" i="0" u="none" strike="noStrike" cap="none" normalizeH="0" baseline="0" smtClean="0">
                          <a:ln>
                            <a:noFill/>
                          </a:ln>
                          <a:solidFill>
                            <a:srgbClr val="000000"/>
                          </a:solidFill>
                          <a:effectLst/>
                          <a:latin typeface="verdana" panose="020B0604030504040204" pitchFamily="34" charset="0"/>
                        </a:rPr>
                        <a:t>Antal</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1" i="0" u="none" strike="noStrike" cap="none" normalizeH="0" baseline="0" smtClean="0">
                          <a:ln>
                            <a:noFill/>
                          </a:ln>
                          <a:solidFill>
                            <a:srgbClr val="000000"/>
                          </a:solidFill>
                          <a:effectLst/>
                          <a:latin typeface="verdana" panose="020B0604030504040204" pitchFamily="34" charset="0"/>
                        </a:rPr>
                        <a:t>%</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26197896"/>
                  </a:ext>
                </a:extLst>
              </a:tr>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kvinna</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dirty="0" smtClean="0">
                          <a:ln>
                            <a:noFill/>
                          </a:ln>
                          <a:solidFill>
                            <a:srgbClr val="000000"/>
                          </a:solidFill>
                          <a:effectLst/>
                          <a:latin typeface="verdana" panose="020B0604030504040204" pitchFamily="34" charset="0"/>
                        </a:rPr>
                        <a:t>978</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60,6</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167207688"/>
                  </a:ext>
                </a:extLst>
              </a:tr>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man</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EEEEEE"/>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631</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EEEEEE"/>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39,1</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EEEEEE"/>
                    </a:solidFill>
                  </a:tcPr>
                </a:tc>
                <a:extLst>
                  <a:ext uri="{0D108BD9-81ED-4DB2-BD59-A6C34878D82A}">
                    <a16:rowId xmlns:a16="http://schemas.microsoft.com/office/drawing/2014/main" val="1430133480"/>
                  </a:ext>
                </a:extLst>
              </a:tr>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dirty="0" err="1" smtClean="0">
                          <a:ln>
                            <a:noFill/>
                          </a:ln>
                          <a:solidFill>
                            <a:srgbClr val="000000"/>
                          </a:solidFill>
                          <a:effectLst/>
                          <a:latin typeface="verdana" panose="020B0604030504040204" pitchFamily="34" charset="0"/>
                        </a:rPr>
                        <a:t>annat</a:t>
                      </a:r>
                      <a:r>
                        <a:rPr kumimoji="0" lang="en-US" altLang="sv-SE" sz="900" b="0" i="0" u="none" strike="noStrike" cap="none" normalizeH="0" baseline="0" dirty="0" smtClean="0">
                          <a:ln>
                            <a:noFill/>
                          </a:ln>
                          <a:solidFill>
                            <a:srgbClr val="000000"/>
                          </a:solidFill>
                          <a:effectLst/>
                          <a:latin typeface="verdana" panose="020B0604030504040204" pitchFamily="34" charset="0"/>
                        </a:rPr>
                        <a:t>/</a:t>
                      </a:r>
                      <a:r>
                        <a:rPr kumimoji="0" lang="en-US" altLang="sv-SE" sz="900" b="0" i="0" u="none" strike="noStrike" cap="none" normalizeH="0" baseline="0" dirty="0" err="1" smtClean="0">
                          <a:ln>
                            <a:noFill/>
                          </a:ln>
                          <a:solidFill>
                            <a:srgbClr val="000000"/>
                          </a:solidFill>
                          <a:effectLst/>
                          <a:latin typeface="verdana" panose="020B0604030504040204" pitchFamily="34" charset="0"/>
                        </a:rPr>
                        <a:t>vill</a:t>
                      </a:r>
                      <a:r>
                        <a:rPr kumimoji="0" lang="en-US" altLang="sv-SE" sz="900" b="0" i="0" u="none" strike="noStrike" cap="none" normalizeH="0" baseline="0" dirty="0" smtClean="0">
                          <a:ln>
                            <a:noFill/>
                          </a:ln>
                          <a:solidFill>
                            <a:srgbClr val="000000"/>
                          </a:solidFill>
                          <a:effectLst/>
                          <a:latin typeface="verdana" panose="020B0604030504040204" pitchFamily="34" charset="0"/>
                        </a:rPr>
                        <a:t> </a:t>
                      </a:r>
                      <a:r>
                        <a:rPr kumimoji="0" lang="en-US" altLang="sv-SE" sz="900" b="0" i="0" u="none" strike="noStrike" cap="none" normalizeH="0" baseline="0" dirty="0" err="1" smtClean="0">
                          <a:ln>
                            <a:noFill/>
                          </a:ln>
                          <a:solidFill>
                            <a:srgbClr val="000000"/>
                          </a:solidFill>
                          <a:effectLst/>
                          <a:latin typeface="verdana" panose="020B0604030504040204" pitchFamily="34" charset="0"/>
                        </a:rPr>
                        <a:t>inte</a:t>
                      </a:r>
                      <a:r>
                        <a:rPr kumimoji="0" lang="en-US" altLang="sv-SE" sz="900" b="0" i="0" u="none" strike="noStrike" cap="none" normalizeH="0" baseline="0" dirty="0" smtClean="0">
                          <a:ln>
                            <a:noFill/>
                          </a:ln>
                          <a:solidFill>
                            <a:srgbClr val="000000"/>
                          </a:solidFill>
                          <a:effectLst/>
                          <a:latin typeface="verdana" panose="020B0604030504040204" pitchFamily="34" charset="0"/>
                        </a:rPr>
                        <a:t> </a:t>
                      </a:r>
                      <a:r>
                        <a:rPr kumimoji="0" lang="en-US" altLang="sv-SE" sz="900" b="0" i="0" u="none" strike="noStrike" cap="none" normalizeH="0" baseline="0" dirty="0" err="1" smtClean="0">
                          <a:ln>
                            <a:noFill/>
                          </a:ln>
                          <a:solidFill>
                            <a:srgbClr val="000000"/>
                          </a:solidFill>
                          <a:effectLst/>
                          <a:latin typeface="verdana" panose="020B0604030504040204" pitchFamily="34" charset="0"/>
                        </a:rPr>
                        <a:t>svara</a:t>
                      </a:r>
                      <a:endParaRPr kumimoji="0" lang="en-US" altLang="sv-SE" sz="900" b="0" i="0" u="none" strike="noStrike" cap="none" normalizeH="0" baseline="0" dirty="0" smtClean="0">
                        <a:ln>
                          <a:noFill/>
                        </a:ln>
                        <a:solidFill>
                          <a:srgbClr val="000000"/>
                        </a:solidFill>
                        <a:effectLst/>
                        <a:latin typeface="verdana" panose="020B0604030504040204" pitchFamily="34" charset="0"/>
                      </a:endParaRP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6</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0,4</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587980943"/>
                  </a:ext>
                </a:extLst>
              </a:tr>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Total</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smtClean="0">
                          <a:ln>
                            <a:noFill/>
                          </a:ln>
                          <a:solidFill>
                            <a:srgbClr val="000000"/>
                          </a:solidFill>
                          <a:effectLst/>
                          <a:latin typeface="verdana" panose="020B0604030504040204" pitchFamily="34" charset="0"/>
                        </a:rPr>
                        <a:t>1615</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ctr"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dirty="0" smtClean="0">
                          <a:ln>
                            <a:noFill/>
                          </a:ln>
                          <a:solidFill>
                            <a:srgbClr val="000000"/>
                          </a:solidFill>
                          <a:effectLst/>
                          <a:latin typeface="verdana" panose="020B0604030504040204" pitchFamily="34" charset="0"/>
                        </a:rPr>
                        <a:t>100</a:t>
                      </a:r>
                    </a:p>
                  </a:txBody>
                  <a:tcPr marL="18000" marR="18000" marT="17987" marB="17987" horzOverflow="overflow">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622301840"/>
                  </a:ext>
                </a:extLst>
              </a:tr>
            </a:tbl>
          </a:graphicData>
        </a:graphic>
      </p:graphicFrame>
      <p:graphicFrame>
        <p:nvGraphicFramePr>
          <p:cNvPr id="6229" name="Group 85"/>
          <p:cNvGraphicFramePr>
            <a:graphicFrameLocks noGrp="1"/>
          </p:cNvGraphicFramePr>
          <p:nvPr/>
        </p:nvGraphicFramePr>
        <p:xfrm>
          <a:off x="714375" y="2387600"/>
          <a:ext cx="4540250" cy="346268"/>
        </p:xfrm>
        <a:graphic>
          <a:graphicData uri="http://schemas.openxmlformats.org/drawingml/2006/table">
            <a:tbl>
              <a:tblPr/>
              <a:tblGrid>
                <a:gridCol w="4540250">
                  <a:extLst>
                    <a:ext uri="{9D8B030D-6E8A-4147-A177-3AD203B41FA5}">
                      <a16:colId xmlns:a16="http://schemas.microsoft.com/office/drawing/2014/main" val="1093874458"/>
                    </a:ext>
                  </a:extLst>
                </a:gridCol>
              </a:tblGrid>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1" i="0" u="none" strike="noStrike" cap="none" normalizeH="0" baseline="0" smtClean="0">
                          <a:ln>
                            <a:noFill/>
                          </a:ln>
                          <a:solidFill>
                            <a:srgbClr val="000000"/>
                          </a:solidFill>
                          <a:effectLst/>
                          <a:latin typeface="verdana" panose="020B0604030504040204" pitchFamily="34" charset="0"/>
                        </a:rPr>
                        <a:t>Svarsfrekvens</a:t>
                      </a:r>
                    </a:p>
                  </a:txBody>
                  <a:tcPr marL="18000" marR="18000" marT="17987" marB="179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9721339"/>
                  </a:ext>
                </a:extLst>
              </a:tr>
              <a:tr h="173038">
                <a:tc>
                  <a:txBody>
                    <a:bodyPr/>
                    <a:lstStyle>
                      <a:lvl1pPr>
                        <a:lnSpc>
                          <a:spcPct val="90000"/>
                        </a:lnSpc>
                        <a:spcBef>
                          <a:spcPts val="1000"/>
                        </a:spcBef>
                        <a:buFont typeface="Arial" panose="020B0604020202020204" pitchFamily="34" charset="0"/>
                        <a:defRPr sz="2400">
                          <a:solidFill>
                            <a:schemeClr val="tx1"/>
                          </a:solidFill>
                          <a:latin typeface="verdana" panose="020B0604030504040204" pitchFamily="34" charset="0"/>
                        </a:defRPr>
                      </a:lvl1pPr>
                      <a:lvl2pPr>
                        <a:lnSpc>
                          <a:spcPct val="90000"/>
                        </a:lnSpc>
                        <a:spcBef>
                          <a:spcPts val="500"/>
                        </a:spcBef>
                        <a:buFont typeface="Arial" panose="020B0604020202020204" pitchFamily="34" charset="0"/>
                        <a:defRPr sz="2000">
                          <a:solidFill>
                            <a:schemeClr val="tx1"/>
                          </a:solidFill>
                          <a:latin typeface="verdana" panose="020B0604030504040204" pitchFamily="34" charset="0"/>
                        </a:defRPr>
                      </a:lvl2pPr>
                      <a:lvl3pPr>
                        <a:lnSpc>
                          <a:spcPct val="90000"/>
                        </a:lnSpc>
                        <a:spcBef>
                          <a:spcPts val="500"/>
                        </a:spcBef>
                        <a:buFont typeface="Arial" panose="020B0604020202020204" pitchFamily="34" charset="0"/>
                        <a:defRPr>
                          <a:solidFill>
                            <a:schemeClr val="tx1"/>
                          </a:solidFill>
                          <a:latin typeface="verdana" panose="020B0604030504040204" pitchFamily="34" charset="0"/>
                        </a:defRPr>
                      </a:lvl3pPr>
                      <a:lvl4pPr>
                        <a:lnSpc>
                          <a:spcPct val="90000"/>
                        </a:lnSpc>
                        <a:spcBef>
                          <a:spcPts val="500"/>
                        </a:spcBef>
                        <a:buFont typeface="Arial" panose="020B0604020202020204" pitchFamily="34" charset="0"/>
                        <a:defRPr sz="1600">
                          <a:solidFill>
                            <a:schemeClr val="tx1"/>
                          </a:solidFill>
                          <a:latin typeface="verdana" panose="020B0604030504040204" pitchFamily="34" charset="0"/>
                        </a:defRPr>
                      </a:lvl4pPr>
                      <a:lvl5pPr>
                        <a:lnSpc>
                          <a:spcPct val="90000"/>
                        </a:lnSpc>
                        <a:spcBef>
                          <a:spcPts val="500"/>
                        </a:spcBef>
                        <a:buFont typeface="Arial" panose="020B0604020202020204" pitchFamily="34" charset="0"/>
                        <a:defRPr sz="1600">
                          <a:solidFill>
                            <a:schemeClr val="tx1"/>
                          </a:solidFill>
                          <a:latin typeface="verdana" panose="020B060403050404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verdana" panose="020B0604030504040204" pitchFamily="34" charset="0"/>
                        </a:defRPr>
                      </a:lvl9pPr>
                    </a:lstStyle>
                    <a:p>
                      <a:pPr marL="0" marR="0" lvl="0" indent="0" algn="l" defTabSz="914400" rtl="0" eaLnBrk="1" fontAlgn="base" latinLnBrk="0" hangingPunct="1">
                        <a:lnSpc>
                          <a:spcPct val="100000"/>
                        </a:lnSpc>
                        <a:spcBef>
                          <a:spcPts val="1000"/>
                        </a:spcBef>
                        <a:spcAft>
                          <a:spcPct val="0"/>
                        </a:spcAft>
                        <a:buClrTx/>
                        <a:buSzTx/>
                        <a:buFont typeface="Arial" panose="020B0604020202020204" pitchFamily="34" charset="0"/>
                        <a:buNone/>
                        <a:tabLst/>
                      </a:pPr>
                      <a:r>
                        <a:rPr kumimoji="0" lang="en-US" altLang="sv-SE" sz="900" b="0" i="0" u="none" strike="noStrike" cap="none" normalizeH="0" baseline="0" dirty="0" smtClean="0">
                          <a:ln>
                            <a:noFill/>
                          </a:ln>
                          <a:solidFill>
                            <a:srgbClr val="000000"/>
                          </a:solidFill>
                          <a:effectLst/>
                          <a:latin typeface="verdana" panose="020B0604030504040204" pitchFamily="34" charset="0"/>
                        </a:rPr>
                        <a:t>57,2% (1615/2821)</a:t>
                      </a:r>
                    </a:p>
                  </a:txBody>
                  <a:tcPr marL="18000" marR="18000" marT="17987" marB="1798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3197151"/>
                  </a:ext>
                </a:extLst>
              </a:tr>
            </a:tbl>
          </a:graphicData>
        </a:graphic>
      </p:graphicFrame>
      <p:pic>
        <p:nvPicPr>
          <p:cNvPr id="3110" name="Picture 101"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74" y="1228725"/>
            <a:ext cx="3730626" cy="522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8703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Jag har varit ställföreträdare i:</a:t>
            </a:r>
            <a:endParaRPr lang="sv-SE" dirty="0"/>
          </a:p>
        </p:txBody>
      </p:sp>
      <p:pic>
        <p:nvPicPr>
          <p:cNvPr id="8" name="Platshållare för innehåll 7"/>
          <p:cNvPicPr>
            <a:picLocks noGrp="1" noChangeAspect="1"/>
          </p:cNvPicPr>
          <p:nvPr>
            <p:ph idx="1"/>
          </p:nvPr>
        </p:nvPicPr>
        <p:blipFill>
          <a:blip r:embed="rId2"/>
          <a:stretch>
            <a:fillRect/>
          </a:stretch>
        </p:blipFill>
        <p:spPr>
          <a:xfrm>
            <a:off x="2244920" y="1600200"/>
            <a:ext cx="5639448" cy="4565104"/>
          </a:xfrm>
          <a:prstGeom prst="rect">
            <a:avLst/>
          </a:prstGeom>
        </p:spPr>
      </p:pic>
    </p:spTree>
    <p:extLst>
      <p:ext uri="{BB962C8B-B14F-4D97-AF65-F5344CB8AC3E}">
        <p14:creationId xmlns:p14="http://schemas.microsoft.com/office/powerpoint/2010/main" val="2848161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Jag är:</a:t>
            </a:r>
            <a:endParaRPr lang="sv-SE" dirty="0"/>
          </a:p>
        </p:txBody>
      </p:sp>
      <p:pic>
        <p:nvPicPr>
          <p:cNvPr id="5" name="Platshållare för innehåll 4"/>
          <p:cNvPicPr>
            <a:picLocks noGrp="1" noChangeAspect="1"/>
          </p:cNvPicPr>
          <p:nvPr>
            <p:ph idx="1"/>
          </p:nvPr>
        </p:nvPicPr>
        <p:blipFill>
          <a:blip r:embed="rId2"/>
          <a:stretch>
            <a:fillRect/>
          </a:stretch>
        </p:blipFill>
        <p:spPr>
          <a:xfrm>
            <a:off x="2244920" y="1600200"/>
            <a:ext cx="6441880" cy="4997152"/>
          </a:xfrm>
          <a:prstGeom prst="rect">
            <a:avLst/>
          </a:prstGeom>
        </p:spPr>
      </p:pic>
    </p:spTree>
    <p:extLst>
      <p:ext uri="{BB962C8B-B14F-4D97-AF65-F5344CB8AC3E}">
        <p14:creationId xmlns:p14="http://schemas.microsoft.com/office/powerpoint/2010/main" val="322083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Mitt övergripande intryck av </a:t>
            </a:r>
            <a:r>
              <a:rPr lang="sv-SE" dirty="0" err="1"/>
              <a:t>överförmyndarförvaltningen</a:t>
            </a:r>
            <a:r>
              <a:rPr lang="sv-SE" dirty="0"/>
              <a:t> är </a:t>
            </a:r>
            <a:r>
              <a:rPr lang="sv-SE" dirty="0" smtClean="0"/>
              <a:t>:</a:t>
            </a:r>
            <a:endParaRPr lang="sv-SE" dirty="0"/>
          </a:p>
        </p:txBody>
      </p:sp>
      <p:pic>
        <p:nvPicPr>
          <p:cNvPr id="6" name="Platshållare för innehåll 5"/>
          <p:cNvPicPr>
            <a:picLocks noGrp="1" noChangeAspect="1"/>
          </p:cNvPicPr>
          <p:nvPr>
            <p:ph idx="1"/>
          </p:nvPr>
        </p:nvPicPr>
        <p:blipFill>
          <a:blip r:embed="rId2"/>
          <a:stretch>
            <a:fillRect/>
          </a:stretch>
        </p:blipFill>
        <p:spPr>
          <a:xfrm>
            <a:off x="2244920" y="1600200"/>
            <a:ext cx="6287520" cy="5141168"/>
          </a:xfrm>
          <a:prstGeom prst="rect">
            <a:avLst/>
          </a:prstGeom>
        </p:spPr>
      </p:pic>
    </p:spTree>
    <p:extLst>
      <p:ext uri="{BB962C8B-B14F-4D97-AF65-F5344CB8AC3E}">
        <p14:creationId xmlns:p14="http://schemas.microsoft.com/office/powerpoint/2010/main" val="26706546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Blank">
  <a:themeElements>
    <a:clrScheme name="Stockholms stads färger">
      <a:dk1>
        <a:srgbClr val="000000"/>
      </a:dk1>
      <a:lt1>
        <a:srgbClr val="FFFFFF"/>
      </a:lt1>
      <a:dk2>
        <a:srgbClr val="683788"/>
      </a:dk2>
      <a:lt2>
        <a:srgbClr val="BCAAD0"/>
      </a:lt2>
      <a:accent1>
        <a:srgbClr val="289D93"/>
      </a:accent1>
      <a:accent2>
        <a:srgbClr val="C40068"/>
      </a:accent2>
      <a:accent3>
        <a:srgbClr val="007EC4"/>
      </a:accent3>
      <a:accent4>
        <a:srgbClr val="B6D7D3"/>
      </a:accent4>
      <a:accent5>
        <a:srgbClr val="E4B1C3"/>
      </a:accent5>
      <a:accent6>
        <a:srgbClr val="ACC7E9"/>
      </a:accent6>
      <a:hlink>
        <a:srgbClr val="007EC4"/>
      </a:hlink>
      <a:folHlink>
        <a:srgbClr val="683788"/>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Sthlm Presentation">
  <a:themeElements>
    <a:clrScheme name="Stockholms stad">
      <a:dk1>
        <a:srgbClr val="000000"/>
      </a:dk1>
      <a:lt1>
        <a:srgbClr val="FFFFFF"/>
      </a:lt1>
      <a:dk2>
        <a:srgbClr val="C40064"/>
      </a:dk2>
      <a:lt2>
        <a:srgbClr val="FEDEED"/>
      </a:lt2>
      <a:accent1>
        <a:srgbClr val="00867F"/>
      </a:accent1>
      <a:accent2>
        <a:srgbClr val="D5F7F4"/>
      </a:accent2>
      <a:accent3>
        <a:srgbClr val="006EBF"/>
      </a:accent3>
      <a:accent4>
        <a:srgbClr val="DCD9D2"/>
      </a:accent4>
      <a:accent5>
        <a:srgbClr val="5D237D"/>
      </a:accent5>
      <a:accent6>
        <a:srgbClr val="F1E6FC"/>
      </a:accent6>
      <a:hlink>
        <a:srgbClr val="006EBF"/>
      </a:hlink>
      <a:folHlink>
        <a:srgbClr val="5D237D"/>
      </a:folHlink>
    </a:clrScheme>
    <a:fontScheme name="Stockholms sta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custClrLst>
    <a:custClr name="Stockholms stad Rosa">
      <a:srgbClr val="C40064"/>
    </a:custClr>
    <a:custClr name="Stockholms stad Ljusrosa">
      <a:srgbClr val="FEDEED"/>
    </a:custClr>
    <a:custClr name="Stockholms stad Grön">
      <a:srgbClr val="00867F"/>
    </a:custClr>
    <a:custClr name="Stockholms stad Ljusgrön">
      <a:srgbClr val="D5F7F4"/>
    </a:custClr>
    <a:custClr name="Stockholms stad Orange">
      <a:srgbClr val="DD4A2C"/>
    </a:custClr>
    <a:custClr name="Stockholms stad Ljusorange">
      <a:srgbClr val="FFD7D2"/>
    </a:custClr>
    <a:custClr name="Stockholms stad Blå">
      <a:srgbClr val="006EBF"/>
    </a:custClr>
    <a:custClr name="Stockholms stad Ljusblå">
      <a:srgbClr val="D6EDFC"/>
    </a:custClr>
    <a:custClr name="Stockholms stad Lila">
      <a:srgbClr val="5D237D"/>
    </a:custClr>
    <a:custClr name="Stockholms stad Ljuslila">
      <a:srgbClr val="F1E6FC"/>
    </a:custClr>
    <a:custClr name="Stockholms stad Gul">
      <a:srgbClr val="FCBF0A"/>
    </a:custClr>
    <a:custClr name="Stockholms stad Grå">
      <a:srgbClr val="DCD9D2"/>
    </a:custClr>
  </a:custClrLst>
  <a:extLst>
    <a:ext uri="{05A4C25C-085E-4340-85A3-A5531E510DB2}">
      <thm15:themeFamily xmlns:thm15="http://schemas.microsoft.com/office/thememl/2012/main" name="Sthlm Presentation.potx" id="{0DB55524-07EF-44C1-8747-CF1B5E5AC5B3}" vid="{A10E0A3B-2E4F-4225-A22C-A74EB0A09C12}"/>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13719</TotalTime>
  <Words>1801</Words>
  <Application>Microsoft Office PowerPoint</Application>
  <PresentationFormat>Bildspel på skärmen (4:3)</PresentationFormat>
  <Paragraphs>287</Paragraphs>
  <Slides>43</Slides>
  <Notes>11</Notes>
  <HiddenSlides>0</HiddenSlides>
  <MMClips>0</MMClips>
  <ScaleCrop>false</ScaleCrop>
  <HeadingPairs>
    <vt:vector size="8" baseType="variant">
      <vt:variant>
        <vt:lpstr>Använt teckensnitt</vt:lpstr>
      </vt:variant>
      <vt:variant>
        <vt:i4>5</vt:i4>
      </vt:variant>
      <vt:variant>
        <vt:lpstr>Tema</vt:lpstr>
      </vt:variant>
      <vt:variant>
        <vt:i4>2</vt:i4>
      </vt:variant>
      <vt:variant>
        <vt:lpstr>Serverprogram för OLE-inbäddning</vt:lpstr>
      </vt:variant>
      <vt:variant>
        <vt:i4>1</vt:i4>
      </vt:variant>
      <vt:variant>
        <vt:lpstr>Bildrubriker</vt:lpstr>
      </vt:variant>
      <vt:variant>
        <vt:i4>43</vt:i4>
      </vt:variant>
    </vt:vector>
  </HeadingPairs>
  <TitlesOfParts>
    <vt:vector size="51" baseType="lpstr">
      <vt:lpstr>ＭＳ Ｐゴシック</vt:lpstr>
      <vt:lpstr>Arial</vt:lpstr>
      <vt:lpstr>Calibri</vt:lpstr>
      <vt:lpstr>Stockholm Type Display Bold</vt:lpstr>
      <vt:lpstr>verdana</vt:lpstr>
      <vt:lpstr>Blank</vt:lpstr>
      <vt:lpstr>Sthlm Presentation</vt:lpstr>
      <vt:lpstr>think-cell Slide</vt:lpstr>
      <vt:lpstr>GFM Storstockholms län</vt:lpstr>
      <vt:lpstr>Presentation av:</vt:lpstr>
      <vt:lpstr>Jan Jönsson (L) nytt socialborgarråd Föredragande i KF och KS för ÖFN</vt:lpstr>
      <vt:lpstr>Överförmyndarnämmnden</vt:lpstr>
      <vt:lpstr>Svar från ställföreträdare på ÖFN:S enkät 2018</vt:lpstr>
      <vt:lpstr>PowerPoint-presentation</vt:lpstr>
      <vt:lpstr>Jag har varit ställföreträdare i:</vt:lpstr>
      <vt:lpstr>Jag är:</vt:lpstr>
      <vt:lpstr>Mitt övergripande intryck av överförmyndarförvaltningen är :</vt:lpstr>
      <vt:lpstr>Jag har de kunskaper jag behöver för mitt uppdrag som ställföreträdare </vt:lpstr>
      <vt:lpstr>Kontakt via e-post</vt:lpstr>
      <vt:lpstr>Jag får snabbt svar från överförmyndarförvaltningen via mejl</vt:lpstr>
      <vt:lpstr>Jag får korrekta svar/överförmyndarförvaltningens svar hjälper mig att lösa mitt problem </vt:lpstr>
      <vt:lpstr>Kontakt via telefon</vt:lpstr>
      <vt:lpstr>683 frisvar</vt:lpstr>
      <vt:lpstr>Läget på Stockholms överförmyndarförvaltning</vt:lpstr>
      <vt:lpstr>Överförmyndarförvaltningen i Stockholms stad - en tillsynsmyndighet </vt:lpstr>
      <vt:lpstr>PowerPoint-presentation</vt:lpstr>
      <vt:lpstr>PowerPoint-presentation</vt:lpstr>
      <vt:lpstr>Årsredovisningar</vt:lpstr>
      <vt:lpstr>Överförmyndarnämndens utmaningar</vt:lpstr>
      <vt:lpstr>Lämplighetsprövning 2019</vt:lpstr>
      <vt:lpstr>Bakgrund</vt:lpstr>
      <vt:lpstr>Resultat?</vt:lpstr>
      <vt:lpstr>Belastningsregistret</vt:lpstr>
      <vt:lpstr>PowerPoint-presentation</vt:lpstr>
      <vt:lpstr>Socialtjänst, överförmyndarverksamhet och kommunal hälso- och sjukvård</vt:lpstr>
      <vt:lpstr>Vi moderniserar för att kunna tillvarata digitaliseringens möjligheter </vt:lpstr>
      <vt:lpstr>Samhället förändras och vi behöver fortsätta att utvecklas</vt:lpstr>
      <vt:lpstr>Digitaliseringen leder till nya förväntningar och möjligheter </vt:lpstr>
      <vt:lpstr>Vad ska vi göra?</vt:lpstr>
      <vt:lpstr>Nuvarande system som ska ersättas med nya digitala stöd</vt:lpstr>
      <vt:lpstr>Både en gemensam och en individuell förändringsresa </vt:lpstr>
      <vt:lpstr>Upphandlingen av BPM-verktyget är klart</vt:lpstr>
      <vt:lpstr>PowerPoint-presentation</vt:lpstr>
      <vt:lpstr>Våra mål</vt:lpstr>
      <vt:lpstr>Vår utmaning – att få de resurser som krävs</vt:lpstr>
      <vt:lpstr>Stadens utredning om förvaltarenhet</vt:lpstr>
      <vt:lpstr>Förvaltarenhet</vt:lpstr>
      <vt:lpstr>Regeringens utredning</vt:lpstr>
      <vt:lpstr>Aktuellt att utreda</vt:lpstr>
      <vt:lpstr>Regeringen har lovat en utredning av hela överförmyndarverksamheten</vt:lpstr>
      <vt:lpstr>Tack!</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APT 18/8 2015</dc:title>
  <dc:creator>Håkan Pär Andersson</dc:creator>
  <cp:lastModifiedBy>Håkan Pär Andersson</cp:lastModifiedBy>
  <cp:revision>500</cp:revision>
  <cp:lastPrinted>2017-10-26T15:07:54Z</cp:lastPrinted>
  <dcterms:created xsi:type="dcterms:W3CDTF">2015-08-17T17:23:19Z</dcterms:created>
  <dcterms:modified xsi:type="dcterms:W3CDTF">2019-05-13T15:03:10Z</dcterms:modified>
</cp:coreProperties>
</file>