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85" r:id="rId2"/>
    <p:sldId id="291" r:id="rId3"/>
    <p:sldId id="288" r:id="rId4"/>
    <p:sldId id="293" r:id="rId5"/>
    <p:sldId id="296" r:id="rId6"/>
    <p:sldId id="314" r:id="rId7"/>
    <p:sldId id="312" r:id="rId8"/>
    <p:sldId id="313" r:id="rId9"/>
    <p:sldId id="304" r:id="rId10"/>
    <p:sldId id="305" r:id="rId11"/>
    <p:sldId id="306" r:id="rId12"/>
    <p:sldId id="307" r:id="rId13"/>
    <p:sldId id="308" r:id="rId14"/>
    <p:sldId id="316" r:id="rId15"/>
    <p:sldId id="309" r:id="rId16"/>
    <p:sldId id="311" r:id="rId17"/>
    <p:sldId id="297" r:id="rId18"/>
    <p:sldId id="302" r:id="rId19"/>
    <p:sldId id="318" r:id="rId20"/>
    <p:sldId id="301" r:id="rId21"/>
    <p:sldId id="298" r:id="rId22"/>
    <p:sldId id="299" r:id="rId23"/>
    <p:sldId id="303" r:id="rId24"/>
    <p:sldId id="317" r:id="rId25"/>
    <p:sldId id="319" r:id="rId26"/>
    <p:sldId id="320" r:id="rId27"/>
    <p:sldId id="294" r:id="rId28"/>
  </p:sldIdLst>
  <p:sldSz cx="9144000" cy="6858000" type="screen4x3"/>
  <p:notesSz cx="6858000" cy="9144000"/>
  <p:custDataLst>
    <p:tags r:id="rId31"/>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907">
          <p15:clr>
            <a:srgbClr val="A4A3A4"/>
          </p15:clr>
        </p15:guide>
        <p15:guide id="3" orient="horz" pos="3758">
          <p15:clr>
            <a:srgbClr val="A4A3A4"/>
          </p15:clr>
        </p15:guide>
        <p15:guide id="4" orient="horz" pos="4227">
          <p15:clr>
            <a:srgbClr val="A4A3A4"/>
          </p15:clr>
        </p15:guide>
        <p15:guide id="5" orient="horz" pos="289">
          <p15:clr>
            <a:srgbClr val="A4A3A4"/>
          </p15:clr>
        </p15:guide>
        <p15:guide id="6" pos="2880">
          <p15:clr>
            <a:srgbClr val="A4A3A4"/>
          </p15:clr>
        </p15:guide>
        <p15:guide id="7" pos="295">
          <p15:clr>
            <a:srgbClr val="A4A3A4"/>
          </p15:clr>
        </p15:guide>
        <p15:guide id="8" pos="290">
          <p15:clr>
            <a:srgbClr val="A4A3A4"/>
          </p15:clr>
        </p15:guide>
        <p15:guide id="9" pos="5486">
          <p15:clr>
            <a:srgbClr val="A4A3A4"/>
          </p15:clr>
        </p15:guide>
        <p15:guide id="10" orient="horz" pos="361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3786" autoAdjust="0"/>
  </p:normalViewPr>
  <p:slideViewPr>
    <p:cSldViewPr>
      <p:cViewPr varScale="1">
        <p:scale>
          <a:sx n="73" d="100"/>
          <a:sy n="73" d="100"/>
        </p:scale>
        <p:origin x="1320" y="72"/>
      </p:cViewPr>
      <p:guideLst>
        <p:guide orient="horz" pos="2160"/>
        <p:guide orient="horz" pos="907"/>
        <p:guide orient="horz" pos="3758"/>
        <p:guide orient="horz" pos="4227"/>
        <p:guide orient="horz" pos="289"/>
        <p:guide pos="2880"/>
        <p:guide pos="295"/>
        <p:guide pos="290"/>
        <p:guide pos="5486"/>
        <p:guide orient="horz" pos="3612"/>
      </p:guideLst>
    </p:cSldViewPr>
  </p:slideViewPr>
  <p:notesTextViewPr>
    <p:cViewPr>
      <p:scale>
        <a:sx n="1" d="1"/>
        <a:sy n="1" d="1"/>
      </p:scale>
      <p:origin x="0" y="0"/>
    </p:cViewPr>
  </p:notesTextViewPr>
  <p:notesViewPr>
    <p:cSldViewPr showGuides="1">
      <p:cViewPr varScale="1">
        <p:scale>
          <a:sx n="86" d="100"/>
          <a:sy n="86" d="100"/>
        </p:scale>
        <p:origin x="378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4F73C6-E6BF-46CF-B34D-7A5C8688DBEE}" type="datetimeFigureOut">
              <a:rPr lang="sv-SE" smtClean="0"/>
              <a:t>2019-05-14</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D8F730-40FB-45F5-B014-CB7ED569AE30}" type="slidenum">
              <a:rPr lang="sv-SE" smtClean="0"/>
              <a:t>‹#›</a:t>
            </a:fld>
            <a:endParaRPr lang="sv-SE"/>
          </a:p>
        </p:txBody>
      </p:sp>
    </p:spTree>
    <p:extLst>
      <p:ext uri="{BB962C8B-B14F-4D97-AF65-F5344CB8AC3E}">
        <p14:creationId xmlns:p14="http://schemas.microsoft.com/office/powerpoint/2010/main" val="27037122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EA4C71-A269-4800-8AF1-44182FA23438}" type="datetimeFigureOut">
              <a:rPr lang="sv-SE" smtClean="0"/>
              <a:t>2019-05-14</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113758-4B63-40D7-B26B-F67CE25F1C5D}" type="slidenum">
              <a:rPr lang="sv-SE" smtClean="0"/>
              <a:t>‹#›</a:t>
            </a:fld>
            <a:endParaRPr lang="sv-SE"/>
          </a:p>
        </p:txBody>
      </p:sp>
    </p:spTree>
    <p:extLst>
      <p:ext uri="{BB962C8B-B14F-4D97-AF65-F5344CB8AC3E}">
        <p14:creationId xmlns:p14="http://schemas.microsoft.com/office/powerpoint/2010/main" val="3639771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sida-vit logo för mörka bil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457200" y="457200"/>
            <a:ext cx="5490000" cy="968400"/>
          </a:xfrm>
        </p:spPr>
        <p:txBody>
          <a:bodyPr/>
          <a:lstStyle>
            <a:lvl1pPr>
              <a:defRPr>
                <a:solidFill>
                  <a:schemeClr val="bg1"/>
                </a:solidFill>
              </a:defRPr>
            </a:lvl1pPr>
          </a:lstStyle>
          <a:p>
            <a:r>
              <a:rPr lang="sv-SE" smtClean="0"/>
              <a:t>Klicka här för att ändra format</a:t>
            </a:r>
            <a:endParaRPr lang="sv-SE" dirty="0"/>
          </a:p>
        </p:txBody>
      </p:sp>
      <p:sp>
        <p:nvSpPr>
          <p:cNvPr id="3" name="Underrubrik 2"/>
          <p:cNvSpPr>
            <a:spLocks noGrp="1"/>
          </p:cNvSpPr>
          <p:nvPr>
            <p:ph type="subTitle" idx="1" hasCustomPrompt="1"/>
          </p:nvPr>
        </p:nvSpPr>
        <p:spPr>
          <a:xfrm>
            <a:off x="457200" y="1440000"/>
            <a:ext cx="5472608" cy="1752600"/>
          </a:xfrm>
        </p:spPr>
        <p:txBody>
          <a:bodyPr/>
          <a:lstStyle>
            <a:lvl1pPr marL="0" indent="0" algn="l">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Skriv </a:t>
            </a:r>
            <a:r>
              <a:rPr lang="sv-SE" dirty="0" err="1" smtClean="0"/>
              <a:t>ev</a:t>
            </a:r>
            <a:r>
              <a:rPr lang="sv-SE" dirty="0" smtClean="0"/>
              <a:t> underrubrik här</a:t>
            </a:r>
            <a:endParaRPr lang="sv-SE" dirty="0"/>
          </a:p>
        </p:txBody>
      </p:sp>
      <p:pic>
        <p:nvPicPr>
          <p:cNvPr id="8" name="Bildobjekt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00799" y="467862"/>
            <a:ext cx="1367968" cy="496800"/>
          </a:xfrm>
          <a:prstGeom prst="rect">
            <a:avLst/>
          </a:prstGeom>
        </p:spPr>
      </p:pic>
      <p:sp>
        <p:nvSpPr>
          <p:cNvPr id="7" name="textruta 6"/>
          <p:cNvSpPr txBox="1"/>
          <p:nvPr userDrawn="1"/>
        </p:nvSpPr>
        <p:spPr>
          <a:xfrm>
            <a:off x="9252520" y="13466"/>
            <a:ext cx="1584176" cy="5909310"/>
          </a:xfrm>
          <a:prstGeom prst="rect">
            <a:avLst/>
          </a:prstGeom>
          <a:noFill/>
        </p:spPr>
        <p:txBody>
          <a:bodyPr wrap="square" rtlCol="0">
            <a:spAutoFit/>
          </a:bodyPr>
          <a:lstStyle/>
          <a:p>
            <a:r>
              <a:rPr lang="sv-SE" sz="1400" dirty="0" smtClean="0">
                <a:solidFill>
                  <a:schemeClr val="tx2"/>
                </a:solidFill>
              </a:rPr>
              <a:t>För att byta bakgrundsbild klicka på STHLM bilder på fliken Start. </a:t>
            </a:r>
          </a:p>
          <a:p>
            <a:endParaRPr lang="sv-SE" sz="1400" dirty="0" smtClean="0">
              <a:solidFill>
                <a:schemeClr val="tx2"/>
              </a:solidFill>
            </a:endParaRPr>
          </a:p>
          <a:p>
            <a:r>
              <a:rPr lang="sv-SE" sz="1400" dirty="0" smtClean="0">
                <a:solidFill>
                  <a:schemeClr val="tx2"/>
                </a:solidFill>
              </a:rPr>
              <a:t>Har du en egen bild högerklickar du på bakgrundsbilden och väljer Formatera bakgrund och sen Infoga från: Fil. </a:t>
            </a:r>
          </a:p>
          <a:p>
            <a:r>
              <a:rPr lang="sv-SE" sz="1400" dirty="0" smtClean="0">
                <a:solidFill>
                  <a:schemeClr val="tx2"/>
                </a:solidFill>
              </a:rPr>
              <a:t> </a:t>
            </a:r>
          </a:p>
          <a:p>
            <a:r>
              <a:rPr lang="sv-SE" sz="1400" dirty="0" smtClean="0">
                <a:solidFill>
                  <a:schemeClr val="tx2"/>
                </a:solidFill>
              </a:rPr>
              <a:t>Tänk på att logotypen alltid ska vara tydlig. Vit logotyp mot mörk bakgrund och svart logotyp mot ljus.</a:t>
            </a:r>
          </a:p>
          <a:p>
            <a:r>
              <a:rPr lang="sv-SE" sz="1400" dirty="0" smtClean="0">
                <a:solidFill>
                  <a:schemeClr val="tx2"/>
                </a:solidFill>
              </a:rPr>
              <a:t>Byt mellan de olika under Layout. </a:t>
            </a:r>
          </a:p>
        </p:txBody>
      </p:sp>
    </p:spTree>
    <p:extLst>
      <p:ext uri="{BB962C8B-B14F-4D97-AF65-F5344CB8AC3E}">
        <p14:creationId xmlns:p14="http://schemas.microsoft.com/office/powerpoint/2010/main" val="14317663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 bild höge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5" name="Platshållare för text 4"/>
          <p:cNvSpPr>
            <a:spLocks noGrp="1"/>
          </p:cNvSpPr>
          <p:nvPr>
            <p:ph type="body" sz="quarter" idx="18"/>
          </p:nvPr>
        </p:nvSpPr>
        <p:spPr>
          <a:xfrm>
            <a:off x="457200" y="1440000"/>
            <a:ext cx="3888000" cy="3960000"/>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9" name="Platshållare för bild 8"/>
          <p:cNvSpPr>
            <a:spLocks noGrp="1"/>
          </p:cNvSpPr>
          <p:nvPr>
            <p:ph type="pic" sz="quarter" idx="13"/>
          </p:nvPr>
        </p:nvSpPr>
        <p:spPr>
          <a:xfrm>
            <a:off x="4572513" y="1440000"/>
            <a:ext cx="4104000" cy="3960000"/>
          </a:xfrm>
        </p:spPr>
        <p:txBody>
          <a:bodyPr/>
          <a:lstStyle>
            <a:lvl1pPr marL="0" indent="0">
              <a:buFontTx/>
              <a:buNone/>
              <a:defRPr/>
            </a:lvl1pPr>
          </a:lstStyle>
          <a:p>
            <a:r>
              <a:rPr lang="sv-SE" smtClean="0"/>
              <a:t>Klicka på ikonen för att lägga till en bild</a:t>
            </a:r>
            <a:endParaRPr lang="sv-SE"/>
          </a:p>
        </p:txBody>
      </p:sp>
      <p:sp>
        <p:nvSpPr>
          <p:cNvPr id="8" name="Platshållare för text 4"/>
          <p:cNvSpPr>
            <a:spLocks noGrp="1"/>
          </p:cNvSpPr>
          <p:nvPr>
            <p:ph type="body" sz="quarter" idx="17" hasCustomPrompt="1"/>
          </p:nvPr>
        </p:nvSpPr>
        <p:spPr>
          <a:xfrm>
            <a:off x="4572513" y="5446800"/>
            <a:ext cx="4104000" cy="180000"/>
          </a:xfrm>
        </p:spPr>
        <p:txBody>
          <a:bodyPr/>
          <a:lstStyle>
            <a:lvl1pPr marL="0" indent="0">
              <a:buNone/>
              <a:defRPr sz="1000" baseline="0"/>
            </a:lvl1pPr>
          </a:lstStyle>
          <a:p>
            <a:pPr lvl="0"/>
            <a:r>
              <a:rPr lang="sv-SE" dirty="0" smtClean="0"/>
              <a:t>Skriv </a:t>
            </a:r>
            <a:r>
              <a:rPr lang="sv-SE" dirty="0" err="1" smtClean="0"/>
              <a:t>ev</a:t>
            </a:r>
            <a:r>
              <a:rPr lang="sv-SE" dirty="0" smtClean="0"/>
              <a:t> källa</a:t>
            </a:r>
            <a:endParaRPr lang="sv-SE" dirty="0"/>
          </a:p>
        </p:txBody>
      </p:sp>
      <p:sp>
        <p:nvSpPr>
          <p:cNvPr id="13" name="Platshållare för datum 12"/>
          <p:cNvSpPr>
            <a:spLocks noGrp="1"/>
          </p:cNvSpPr>
          <p:nvPr>
            <p:ph type="dt" sz="half" idx="14"/>
          </p:nvPr>
        </p:nvSpPr>
        <p:spPr/>
        <p:txBody>
          <a:bodyPr/>
          <a:lstStyle/>
          <a:p>
            <a:r>
              <a:rPr lang="sv-SE" smtClean="0"/>
              <a:t>20XX-XX-XX</a:t>
            </a:r>
            <a:endParaRPr lang="sv-SE" dirty="0"/>
          </a:p>
        </p:txBody>
      </p:sp>
      <p:sp>
        <p:nvSpPr>
          <p:cNvPr id="14" name="Platshållare för sidfot 13"/>
          <p:cNvSpPr>
            <a:spLocks noGrp="1"/>
          </p:cNvSpPr>
          <p:nvPr>
            <p:ph type="ftr" sz="quarter" idx="15"/>
          </p:nvPr>
        </p:nvSpPr>
        <p:spPr/>
        <p:txBody>
          <a:bodyPr/>
          <a:lstStyle/>
          <a:p>
            <a:r>
              <a:rPr lang="sv-SE" smtClean="0"/>
              <a:t>Skriv eventuell sidfot här</a:t>
            </a:r>
            <a:endParaRPr lang="sv-SE" dirty="0"/>
          </a:p>
        </p:txBody>
      </p:sp>
      <p:sp>
        <p:nvSpPr>
          <p:cNvPr id="15" name="Platshållare för bildnummer 14"/>
          <p:cNvSpPr>
            <a:spLocks noGrp="1"/>
          </p:cNvSpPr>
          <p:nvPr>
            <p:ph type="sldNum" sz="quarter" idx="16"/>
          </p:nvPr>
        </p:nvSpPr>
        <p:spPr/>
        <p:txBody>
          <a:bodyPr/>
          <a:lstStyle/>
          <a:p>
            <a:fld id="{A1FA3D87-4B78-4D5D-8368-DA3305501A4C}" type="slidenum">
              <a:rPr lang="sv-SE" smtClean="0"/>
              <a:pPr/>
              <a:t>‹#›</a:t>
            </a:fld>
            <a:endParaRPr lang="sv-SE" dirty="0"/>
          </a:p>
        </p:txBody>
      </p:sp>
      <p:sp>
        <p:nvSpPr>
          <p:cNvPr id="10" name="textruta 9"/>
          <p:cNvSpPr txBox="1"/>
          <p:nvPr userDrawn="1"/>
        </p:nvSpPr>
        <p:spPr>
          <a:xfrm>
            <a:off x="9324528" y="2132856"/>
            <a:ext cx="1584176" cy="2031325"/>
          </a:xfrm>
          <a:prstGeom prst="rect">
            <a:avLst/>
          </a:prstGeom>
          <a:noFill/>
        </p:spPr>
        <p:txBody>
          <a:bodyPr wrap="square" rtlCol="0">
            <a:spAutoFit/>
          </a:bodyPr>
          <a:lstStyle/>
          <a:p>
            <a:r>
              <a:rPr lang="sv-SE" sz="1400" dirty="0" smtClean="0">
                <a:solidFill>
                  <a:schemeClr val="tx2"/>
                </a:solidFill>
              </a:rPr>
              <a:t>Klicka på </a:t>
            </a:r>
            <a:r>
              <a:rPr lang="sv-SE" sz="1400" b="1" dirty="0" smtClean="0">
                <a:solidFill>
                  <a:schemeClr val="tx2"/>
                </a:solidFill>
              </a:rPr>
              <a:t>STHLM</a:t>
            </a:r>
            <a:r>
              <a:rPr lang="sv-SE" sz="1400" baseline="0" dirty="0" smtClean="0">
                <a:solidFill>
                  <a:schemeClr val="tx2"/>
                </a:solidFill>
              </a:rPr>
              <a:t> </a:t>
            </a:r>
            <a:r>
              <a:rPr lang="sv-SE" sz="1400" b="1" baseline="0" dirty="0" smtClean="0">
                <a:solidFill>
                  <a:schemeClr val="tx2"/>
                </a:solidFill>
              </a:rPr>
              <a:t>bilder</a:t>
            </a:r>
            <a:r>
              <a:rPr lang="sv-SE" sz="1400" baseline="0" dirty="0" smtClean="0">
                <a:solidFill>
                  <a:schemeClr val="tx2"/>
                </a:solidFill>
              </a:rPr>
              <a:t> för att lägga till en bild. Om du har en egen bild, klicka direkt på ikonen som visas i rutan här till vänster på sidan.</a:t>
            </a:r>
            <a:endParaRPr lang="sv-SE" sz="1400" dirty="0" smtClean="0">
              <a:solidFill>
                <a:schemeClr val="tx2"/>
              </a:solidFill>
            </a:endParaRPr>
          </a:p>
        </p:txBody>
      </p:sp>
    </p:spTree>
    <p:extLst>
      <p:ext uri="{BB962C8B-B14F-4D97-AF65-F5344CB8AC3E}">
        <p14:creationId xmlns:p14="http://schemas.microsoft.com/office/powerpoint/2010/main" val="38332853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 bild vänster">
    <p:spTree>
      <p:nvGrpSpPr>
        <p:cNvPr id="1" name=""/>
        <p:cNvGrpSpPr/>
        <p:nvPr/>
      </p:nvGrpSpPr>
      <p:grpSpPr>
        <a:xfrm>
          <a:off x="0" y="0"/>
          <a:ext cx="0" cy="0"/>
          <a:chOff x="0" y="0"/>
          <a:chExt cx="0" cy="0"/>
        </a:xfrm>
      </p:grpSpPr>
      <p:sp>
        <p:nvSpPr>
          <p:cNvPr id="3" name="Rubrik 2"/>
          <p:cNvSpPr>
            <a:spLocks noGrp="1"/>
          </p:cNvSpPr>
          <p:nvPr>
            <p:ph type="title"/>
          </p:nvPr>
        </p:nvSpPr>
        <p:spPr>
          <a:xfrm>
            <a:off x="457200" y="457200"/>
            <a:ext cx="8229600" cy="831600"/>
          </a:xfrm>
        </p:spPr>
        <p:txBody>
          <a:bodyPr/>
          <a:lstStyle/>
          <a:p>
            <a:r>
              <a:rPr lang="sv-SE" smtClean="0"/>
              <a:t>Klicka här för att ändra format</a:t>
            </a:r>
            <a:endParaRPr lang="sv-SE" dirty="0"/>
          </a:p>
        </p:txBody>
      </p:sp>
      <p:sp>
        <p:nvSpPr>
          <p:cNvPr id="9" name="Platshållare för bild 8"/>
          <p:cNvSpPr>
            <a:spLocks noGrp="1"/>
          </p:cNvSpPr>
          <p:nvPr>
            <p:ph type="pic" sz="quarter" idx="13"/>
          </p:nvPr>
        </p:nvSpPr>
        <p:spPr>
          <a:xfrm>
            <a:off x="457200" y="1439998"/>
            <a:ext cx="4104000" cy="3960000"/>
          </a:xfrm>
        </p:spPr>
        <p:txBody>
          <a:bodyPr/>
          <a:lstStyle>
            <a:lvl1pPr marL="0" indent="0">
              <a:buFontTx/>
              <a:buNone/>
              <a:defRPr/>
            </a:lvl1pPr>
          </a:lstStyle>
          <a:p>
            <a:r>
              <a:rPr lang="sv-SE" smtClean="0"/>
              <a:t>Klicka på ikonen för att lägga till en bild</a:t>
            </a:r>
            <a:endParaRPr lang="sv-SE" dirty="0"/>
          </a:p>
        </p:txBody>
      </p:sp>
      <p:sp>
        <p:nvSpPr>
          <p:cNvPr id="5" name="Platshållare för text 4"/>
          <p:cNvSpPr>
            <a:spLocks noGrp="1"/>
          </p:cNvSpPr>
          <p:nvPr>
            <p:ph type="body" sz="quarter" idx="18"/>
          </p:nvPr>
        </p:nvSpPr>
        <p:spPr>
          <a:xfrm>
            <a:off x="4798800" y="1439863"/>
            <a:ext cx="3888000" cy="3960000"/>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8" name="Platshållare för text 4"/>
          <p:cNvSpPr>
            <a:spLocks noGrp="1"/>
          </p:cNvSpPr>
          <p:nvPr>
            <p:ph type="body" sz="quarter" idx="17" hasCustomPrompt="1"/>
          </p:nvPr>
        </p:nvSpPr>
        <p:spPr>
          <a:xfrm>
            <a:off x="460374" y="5446800"/>
            <a:ext cx="4104000" cy="180000"/>
          </a:xfrm>
        </p:spPr>
        <p:txBody>
          <a:bodyPr/>
          <a:lstStyle>
            <a:lvl1pPr marL="0" indent="0">
              <a:buNone/>
              <a:defRPr sz="1000" baseline="0"/>
            </a:lvl1pPr>
          </a:lstStyle>
          <a:p>
            <a:pPr lvl="0"/>
            <a:r>
              <a:rPr lang="sv-SE" dirty="0" smtClean="0"/>
              <a:t>Skriv </a:t>
            </a:r>
            <a:r>
              <a:rPr lang="sv-SE" dirty="0" err="1" smtClean="0"/>
              <a:t>ev</a:t>
            </a:r>
            <a:r>
              <a:rPr lang="sv-SE" dirty="0" smtClean="0"/>
              <a:t> källa</a:t>
            </a:r>
            <a:endParaRPr lang="sv-SE" dirty="0"/>
          </a:p>
        </p:txBody>
      </p:sp>
      <p:sp>
        <p:nvSpPr>
          <p:cNvPr id="11" name="Platshållare för datum 10"/>
          <p:cNvSpPr>
            <a:spLocks noGrp="1"/>
          </p:cNvSpPr>
          <p:nvPr>
            <p:ph type="dt" sz="half" idx="14"/>
          </p:nvPr>
        </p:nvSpPr>
        <p:spPr/>
        <p:txBody>
          <a:bodyPr/>
          <a:lstStyle/>
          <a:p>
            <a:r>
              <a:rPr lang="sv-SE" smtClean="0"/>
              <a:t>20XX-XX-XX</a:t>
            </a:r>
            <a:endParaRPr lang="sv-SE" dirty="0"/>
          </a:p>
        </p:txBody>
      </p:sp>
      <p:sp>
        <p:nvSpPr>
          <p:cNvPr id="12" name="Platshållare för sidfot 11"/>
          <p:cNvSpPr>
            <a:spLocks noGrp="1"/>
          </p:cNvSpPr>
          <p:nvPr>
            <p:ph type="ftr" sz="quarter" idx="15"/>
          </p:nvPr>
        </p:nvSpPr>
        <p:spPr/>
        <p:txBody>
          <a:bodyPr/>
          <a:lstStyle/>
          <a:p>
            <a:r>
              <a:rPr lang="sv-SE" smtClean="0"/>
              <a:t>Skriv eventuell sidfot här</a:t>
            </a:r>
            <a:endParaRPr lang="sv-SE" dirty="0"/>
          </a:p>
        </p:txBody>
      </p:sp>
      <p:sp>
        <p:nvSpPr>
          <p:cNvPr id="13" name="Platshållare för bildnummer 12"/>
          <p:cNvSpPr>
            <a:spLocks noGrp="1"/>
          </p:cNvSpPr>
          <p:nvPr>
            <p:ph type="sldNum" sz="quarter" idx="16"/>
          </p:nvPr>
        </p:nvSpPr>
        <p:spPr/>
        <p:txBody>
          <a:bodyPr/>
          <a:lstStyle/>
          <a:p>
            <a:fld id="{A1FA3D87-4B78-4D5D-8368-DA3305501A4C}" type="slidenum">
              <a:rPr lang="sv-SE" smtClean="0"/>
              <a:pPr/>
              <a:t>‹#›</a:t>
            </a:fld>
            <a:endParaRPr lang="sv-SE" dirty="0"/>
          </a:p>
        </p:txBody>
      </p:sp>
      <p:sp>
        <p:nvSpPr>
          <p:cNvPr id="10" name="textruta 9"/>
          <p:cNvSpPr txBox="1"/>
          <p:nvPr userDrawn="1"/>
        </p:nvSpPr>
        <p:spPr>
          <a:xfrm>
            <a:off x="9324528" y="2132856"/>
            <a:ext cx="1584176" cy="2031325"/>
          </a:xfrm>
          <a:prstGeom prst="rect">
            <a:avLst/>
          </a:prstGeom>
          <a:noFill/>
        </p:spPr>
        <p:txBody>
          <a:bodyPr wrap="square" rtlCol="0">
            <a:spAutoFit/>
          </a:bodyPr>
          <a:lstStyle/>
          <a:p>
            <a:r>
              <a:rPr lang="sv-SE" sz="1400" dirty="0" smtClean="0">
                <a:solidFill>
                  <a:schemeClr val="tx2"/>
                </a:solidFill>
              </a:rPr>
              <a:t>Klicka på </a:t>
            </a:r>
            <a:r>
              <a:rPr lang="sv-SE" sz="1400" b="1" dirty="0" smtClean="0">
                <a:solidFill>
                  <a:schemeClr val="tx2"/>
                </a:solidFill>
              </a:rPr>
              <a:t>STHLM</a:t>
            </a:r>
            <a:r>
              <a:rPr lang="sv-SE" sz="1400" baseline="0" dirty="0" smtClean="0">
                <a:solidFill>
                  <a:schemeClr val="tx2"/>
                </a:solidFill>
              </a:rPr>
              <a:t> </a:t>
            </a:r>
            <a:r>
              <a:rPr lang="sv-SE" sz="1400" b="1" baseline="0" dirty="0" smtClean="0">
                <a:solidFill>
                  <a:schemeClr val="tx2"/>
                </a:solidFill>
              </a:rPr>
              <a:t>bilder</a:t>
            </a:r>
            <a:r>
              <a:rPr lang="sv-SE" sz="1400" baseline="0" dirty="0" smtClean="0">
                <a:solidFill>
                  <a:schemeClr val="tx2"/>
                </a:solidFill>
              </a:rPr>
              <a:t> för att lägga till en bild. Om du har en egen bild, klicka direkt på ikonen som visas i rutan här till vänster på sidan.</a:t>
            </a:r>
            <a:endParaRPr lang="sv-SE" sz="1400" dirty="0" smtClean="0">
              <a:solidFill>
                <a:schemeClr val="tx2"/>
              </a:solidFill>
            </a:endParaRPr>
          </a:p>
        </p:txBody>
      </p:sp>
    </p:spTree>
    <p:extLst>
      <p:ext uri="{BB962C8B-B14F-4D97-AF65-F5344CB8AC3E}">
        <p14:creationId xmlns:p14="http://schemas.microsoft.com/office/powerpoint/2010/main" val="178918793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ld vänster bred och text höger">
    <p:spTree>
      <p:nvGrpSpPr>
        <p:cNvPr id="1" name=""/>
        <p:cNvGrpSpPr/>
        <p:nvPr/>
      </p:nvGrpSpPr>
      <p:grpSpPr>
        <a:xfrm>
          <a:off x="0" y="0"/>
          <a:ext cx="0" cy="0"/>
          <a:chOff x="0" y="0"/>
          <a:chExt cx="0" cy="0"/>
        </a:xfrm>
      </p:grpSpPr>
      <p:sp>
        <p:nvSpPr>
          <p:cNvPr id="2" name="Rubrik 1"/>
          <p:cNvSpPr>
            <a:spLocks noGrp="1"/>
          </p:cNvSpPr>
          <p:nvPr>
            <p:ph type="title"/>
          </p:nvPr>
        </p:nvSpPr>
        <p:spPr>
          <a:xfrm>
            <a:off x="457200" y="457200"/>
            <a:ext cx="8229600" cy="831600"/>
          </a:xfrm>
        </p:spPr>
        <p:txBody>
          <a:bodyPr/>
          <a:lstStyle/>
          <a:p>
            <a:r>
              <a:rPr lang="sv-SE" smtClean="0"/>
              <a:t>Klicka här för att ändra format</a:t>
            </a:r>
            <a:endParaRPr lang="sv-SE" dirty="0"/>
          </a:p>
        </p:txBody>
      </p:sp>
      <p:sp>
        <p:nvSpPr>
          <p:cNvPr id="9" name="Platshållare för bild 8"/>
          <p:cNvSpPr>
            <a:spLocks noGrp="1"/>
          </p:cNvSpPr>
          <p:nvPr>
            <p:ph type="pic" sz="quarter" idx="13"/>
          </p:nvPr>
        </p:nvSpPr>
        <p:spPr>
          <a:xfrm>
            <a:off x="457200" y="1439999"/>
            <a:ext cx="5760000" cy="4294051"/>
          </a:xfrm>
        </p:spPr>
        <p:txBody>
          <a:bodyPr/>
          <a:lstStyle>
            <a:lvl1pPr marL="0" indent="0">
              <a:buFontTx/>
              <a:buNone/>
              <a:defRPr/>
            </a:lvl1pPr>
          </a:lstStyle>
          <a:p>
            <a:r>
              <a:rPr lang="sv-SE" smtClean="0"/>
              <a:t>Klicka på ikonen för att lägga till en bild</a:t>
            </a:r>
            <a:endParaRPr lang="sv-SE" dirty="0"/>
          </a:p>
        </p:txBody>
      </p:sp>
      <p:sp>
        <p:nvSpPr>
          <p:cNvPr id="5" name="Platshållare för text 4"/>
          <p:cNvSpPr>
            <a:spLocks noGrp="1"/>
          </p:cNvSpPr>
          <p:nvPr>
            <p:ph type="body" sz="quarter" idx="18"/>
          </p:nvPr>
        </p:nvSpPr>
        <p:spPr>
          <a:xfrm>
            <a:off x="6372000" y="1440000"/>
            <a:ext cx="2314800" cy="4294800"/>
          </a:xfrm>
        </p:spPr>
        <p:txBody>
          <a:bodyPr/>
          <a:lstStyle>
            <a:lvl1pPr>
              <a:defRPr sz="1800"/>
            </a:lvl1pPr>
            <a:lvl2pPr>
              <a:defRPr sz="1800"/>
            </a:lvl2pPr>
            <a:lvl3pPr>
              <a:defRPr sz="1800"/>
            </a:lvl3pPr>
            <a:lvl4pPr>
              <a:defRPr sz="1800"/>
            </a:lvl4pPr>
            <a:lvl5pPr>
              <a:defRPr sz="1800"/>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10" name="Platshållare för text 4"/>
          <p:cNvSpPr>
            <a:spLocks noGrp="1"/>
          </p:cNvSpPr>
          <p:nvPr>
            <p:ph type="body" sz="quarter" idx="17" hasCustomPrompt="1"/>
          </p:nvPr>
        </p:nvSpPr>
        <p:spPr>
          <a:xfrm>
            <a:off x="457200" y="5733256"/>
            <a:ext cx="5760000" cy="180000"/>
          </a:xfrm>
        </p:spPr>
        <p:txBody>
          <a:bodyPr/>
          <a:lstStyle>
            <a:lvl1pPr marL="0" indent="0">
              <a:buNone/>
              <a:defRPr sz="1000" baseline="0"/>
            </a:lvl1pPr>
          </a:lstStyle>
          <a:p>
            <a:pPr lvl="0"/>
            <a:r>
              <a:rPr lang="sv-SE" dirty="0" smtClean="0"/>
              <a:t>Skriv </a:t>
            </a:r>
            <a:r>
              <a:rPr lang="sv-SE" dirty="0" err="1" smtClean="0"/>
              <a:t>ev</a:t>
            </a:r>
            <a:r>
              <a:rPr lang="sv-SE" dirty="0" smtClean="0"/>
              <a:t> källa</a:t>
            </a:r>
            <a:endParaRPr lang="sv-SE" dirty="0"/>
          </a:p>
        </p:txBody>
      </p:sp>
      <p:sp>
        <p:nvSpPr>
          <p:cNvPr id="11" name="Platshållare för datum 10"/>
          <p:cNvSpPr>
            <a:spLocks noGrp="1"/>
          </p:cNvSpPr>
          <p:nvPr>
            <p:ph type="dt" sz="half" idx="14"/>
          </p:nvPr>
        </p:nvSpPr>
        <p:spPr/>
        <p:txBody>
          <a:bodyPr/>
          <a:lstStyle/>
          <a:p>
            <a:r>
              <a:rPr lang="sv-SE" smtClean="0"/>
              <a:t>20XX-XX-XX</a:t>
            </a:r>
            <a:endParaRPr lang="sv-SE" dirty="0"/>
          </a:p>
        </p:txBody>
      </p:sp>
      <p:sp>
        <p:nvSpPr>
          <p:cNvPr id="12" name="Platshållare för sidfot 11"/>
          <p:cNvSpPr>
            <a:spLocks noGrp="1"/>
          </p:cNvSpPr>
          <p:nvPr>
            <p:ph type="ftr" sz="quarter" idx="15"/>
          </p:nvPr>
        </p:nvSpPr>
        <p:spPr/>
        <p:txBody>
          <a:bodyPr/>
          <a:lstStyle/>
          <a:p>
            <a:r>
              <a:rPr lang="sv-SE" smtClean="0"/>
              <a:t>Skriv eventuell sidfot här</a:t>
            </a:r>
            <a:endParaRPr lang="sv-SE" dirty="0"/>
          </a:p>
        </p:txBody>
      </p:sp>
      <p:sp>
        <p:nvSpPr>
          <p:cNvPr id="13" name="Platshållare för bildnummer 12"/>
          <p:cNvSpPr>
            <a:spLocks noGrp="1"/>
          </p:cNvSpPr>
          <p:nvPr>
            <p:ph type="sldNum" sz="quarter" idx="16"/>
          </p:nvPr>
        </p:nvSpPr>
        <p:spPr/>
        <p:txBody>
          <a:bodyPr/>
          <a:lstStyle/>
          <a:p>
            <a:fld id="{A1FA3D87-4B78-4D5D-8368-DA3305501A4C}" type="slidenum">
              <a:rPr lang="sv-SE" smtClean="0"/>
              <a:pPr/>
              <a:t>‹#›</a:t>
            </a:fld>
            <a:endParaRPr lang="sv-SE" dirty="0"/>
          </a:p>
        </p:txBody>
      </p:sp>
      <p:sp>
        <p:nvSpPr>
          <p:cNvPr id="14" name="textruta 13"/>
          <p:cNvSpPr txBox="1"/>
          <p:nvPr userDrawn="1"/>
        </p:nvSpPr>
        <p:spPr>
          <a:xfrm>
            <a:off x="9324528" y="2132856"/>
            <a:ext cx="1584176" cy="2031325"/>
          </a:xfrm>
          <a:prstGeom prst="rect">
            <a:avLst/>
          </a:prstGeom>
          <a:noFill/>
        </p:spPr>
        <p:txBody>
          <a:bodyPr wrap="square" rtlCol="0">
            <a:spAutoFit/>
          </a:bodyPr>
          <a:lstStyle/>
          <a:p>
            <a:r>
              <a:rPr lang="sv-SE" sz="1400" dirty="0" smtClean="0">
                <a:solidFill>
                  <a:schemeClr val="tx2"/>
                </a:solidFill>
              </a:rPr>
              <a:t>Klicka på </a:t>
            </a:r>
            <a:r>
              <a:rPr lang="sv-SE" sz="1400" b="1" dirty="0" smtClean="0">
                <a:solidFill>
                  <a:schemeClr val="tx2"/>
                </a:solidFill>
              </a:rPr>
              <a:t>STHLM</a:t>
            </a:r>
            <a:r>
              <a:rPr lang="sv-SE" sz="1400" baseline="0" dirty="0" smtClean="0">
                <a:solidFill>
                  <a:schemeClr val="tx2"/>
                </a:solidFill>
              </a:rPr>
              <a:t> </a:t>
            </a:r>
            <a:r>
              <a:rPr lang="sv-SE" sz="1400" b="1" baseline="0" dirty="0" smtClean="0">
                <a:solidFill>
                  <a:schemeClr val="tx2"/>
                </a:solidFill>
              </a:rPr>
              <a:t>bilder</a:t>
            </a:r>
            <a:r>
              <a:rPr lang="sv-SE" sz="1400" baseline="0" dirty="0" smtClean="0">
                <a:solidFill>
                  <a:schemeClr val="tx2"/>
                </a:solidFill>
              </a:rPr>
              <a:t> för att lägga till en bild. Om du har en egen bild, klicka direkt på ikonen som visas i rutan här till vänster på sidan.</a:t>
            </a:r>
            <a:endParaRPr lang="sv-SE" sz="1400" dirty="0" smtClean="0">
              <a:solidFill>
                <a:schemeClr val="tx2"/>
              </a:solidFill>
            </a:endParaRPr>
          </a:p>
        </p:txBody>
      </p:sp>
    </p:spTree>
    <p:extLst>
      <p:ext uri="{BB962C8B-B14F-4D97-AF65-F5344CB8AC3E}">
        <p14:creationId xmlns:p14="http://schemas.microsoft.com/office/powerpoint/2010/main" val="11144550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smtClean="0"/>
              <a:t>Klicka här för att ändra format</a:t>
            </a:r>
            <a:endParaRPr lang="sv-SE" dirty="0"/>
          </a:p>
        </p:txBody>
      </p:sp>
      <p:sp>
        <p:nvSpPr>
          <p:cNvPr id="9" name="Platshållare för bild 8"/>
          <p:cNvSpPr>
            <a:spLocks noGrp="1"/>
          </p:cNvSpPr>
          <p:nvPr>
            <p:ph type="pic" sz="quarter" idx="13"/>
          </p:nvPr>
        </p:nvSpPr>
        <p:spPr>
          <a:xfrm>
            <a:off x="457200" y="1439999"/>
            <a:ext cx="8219256" cy="4294051"/>
          </a:xfrm>
        </p:spPr>
        <p:txBody>
          <a:bodyPr/>
          <a:lstStyle>
            <a:lvl1pPr marL="0" indent="0">
              <a:buFontTx/>
              <a:buNone/>
              <a:defRPr/>
            </a:lvl1pPr>
          </a:lstStyle>
          <a:p>
            <a:r>
              <a:rPr lang="sv-SE" smtClean="0"/>
              <a:t>Klicka på ikonen för att lägga till en bild</a:t>
            </a:r>
            <a:endParaRPr lang="sv-SE" dirty="0"/>
          </a:p>
        </p:txBody>
      </p:sp>
      <p:sp>
        <p:nvSpPr>
          <p:cNvPr id="8" name="Platshållare för text 4"/>
          <p:cNvSpPr>
            <a:spLocks noGrp="1"/>
          </p:cNvSpPr>
          <p:nvPr>
            <p:ph type="body" sz="quarter" idx="17" hasCustomPrompt="1"/>
          </p:nvPr>
        </p:nvSpPr>
        <p:spPr>
          <a:xfrm>
            <a:off x="460375" y="5733256"/>
            <a:ext cx="8218800" cy="180000"/>
          </a:xfrm>
        </p:spPr>
        <p:txBody>
          <a:bodyPr/>
          <a:lstStyle>
            <a:lvl1pPr marL="0" indent="0">
              <a:buNone/>
              <a:defRPr sz="1000" baseline="0"/>
            </a:lvl1pPr>
          </a:lstStyle>
          <a:p>
            <a:pPr lvl="0"/>
            <a:r>
              <a:rPr lang="sv-SE" dirty="0" smtClean="0"/>
              <a:t>Skriv </a:t>
            </a:r>
            <a:r>
              <a:rPr lang="sv-SE" dirty="0" err="1" smtClean="0"/>
              <a:t>ev</a:t>
            </a:r>
            <a:r>
              <a:rPr lang="sv-SE" dirty="0" smtClean="0"/>
              <a:t> källa</a:t>
            </a:r>
            <a:endParaRPr lang="sv-SE" dirty="0"/>
          </a:p>
        </p:txBody>
      </p:sp>
      <p:sp>
        <p:nvSpPr>
          <p:cNvPr id="5" name="Platshållare för datum 4"/>
          <p:cNvSpPr>
            <a:spLocks noGrp="1"/>
          </p:cNvSpPr>
          <p:nvPr>
            <p:ph type="dt" sz="half" idx="14"/>
          </p:nvPr>
        </p:nvSpPr>
        <p:spPr/>
        <p:txBody>
          <a:bodyPr/>
          <a:lstStyle/>
          <a:p>
            <a:r>
              <a:rPr lang="sv-SE" smtClean="0"/>
              <a:t>20XX-XX-XX</a:t>
            </a:r>
            <a:endParaRPr lang="sv-SE" dirty="0"/>
          </a:p>
        </p:txBody>
      </p:sp>
      <p:sp>
        <p:nvSpPr>
          <p:cNvPr id="6" name="Platshållare för sidfot 5"/>
          <p:cNvSpPr>
            <a:spLocks noGrp="1"/>
          </p:cNvSpPr>
          <p:nvPr>
            <p:ph type="ftr" sz="quarter" idx="15"/>
          </p:nvPr>
        </p:nvSpPr>
        <p:spPr/>
        <p:txBody>
          <a:bodyPr/>
          <a:lstStyle/>
          <a:p>
            <a:r>
              <a:rPr lang="sv-SE" smtClean="0"/>
              <a:t>Skriv eventuell sidfot här</a:t>
            </a:r>
            <a:endParaRPr lang="sv-SE" dirty="0"/>
          </a:p>
        </p:txBody>
      </p:sp>
      <p:sp>
        <p:nvSpPr>
          <p:cNvPr id="7" name="Platshållare för bildnummer 6"/>
          <p:cNvSpPr>
            <a:spLocks noGrp="1"/>
          </p:cNvSpPr>
          <p:nvPr>
            <p:ph type="sldNum" sz="quarter" idx="16"/>
          </p:nvPr>
        </p:nvSpPr>
        <p:spPr/>
        <p:txBody>
          <a:bodyPr/>
          <a:lstStyle/>
          <a:p>
            <a:fld id="{A1FA3D87-4B78-4D5D-8368-DA3305501A4C}" type="slidenum">
              <a:rPr lang="sv-SE" smtClean="0"/>
              <a:pPr/>
              <a:t>‹#›</a:t>
            </a:fld>
            <a:endParaRPr lang="sv-SE" dirty="0"/>
          </a:p>
        </p:txBody>
      </p:sp>
      <p:sp>
        <p:nvSpPr>
          <p:cNvPr id="10" name="textruta 9"/>
          <p:cNvSpPr txBox="1"/>
          <p:nvPr userDrawn="1"/>
        </p:nvSpPr>
        <p:spPr>
          <a:xfrm>
            <a:off x="9324528" y="2132856"/>
            <a:ext cx="1584176" cy="2031325"/>
          </a:xfrm>
          <a:prstGeom prst="rect">
            <a:avLst/>
          </a:prstGeom>
          <a:noFill/>
        </p:spPr>
        <p:txBody>
          <a:bodyPr wrap="square" rtlCol="0">
            <a:spAutoFit/>
          </a:bodyPr>
          <a:lstStyle/>
          <a:p>
            <a:r>
              <a:rPr lang="sv-SE" sz="1400" dirty="0" smtClean="0">
                <a:solidFill>
                  <a:schemeClr val="tx2"/>
                </a:solidFill>
              </a:rPr>
              <a:t>Klicka på </a:t>
            </a:r>
            <a:r>
              <a:rPr lang="sv-SE" sz="1400" b="1" dirty="0" smtClean="0">
                <a:solidFill>
                  <a:schemeClr val="tx2"/>
                </a:solidFill>
              </a:rPr>
              <a:t>STHLM</a:t>
            </a:r>
            <a:r>
              <a:rPr lang="sv-SE" sz="1400" baseline="0" dirty="0" smtClean="0">
                <a:solidFill>
                  <a:schemeClr val="tx2"/>
                </a:solidFill>
              </a:rPr>
              <a:t> </a:t>
            </a:r>
            <a:r>
              <a:rPr lang="sv-SE" sz="1400" b="1" baseline="0" dirty="0" smtClean="0">
                <a:solidFill>
                  <a:schemeClr val="tx2"/>
                </a:solidFill>
              </a:rPr>
              <a:t>bilder</a:t>
            </a:r>
            <a:r>
              <a:rPr lang="sv-SE" sz="1400" baseline="0" dirty="0" smtClean="0">
                <a:solidFill>
                  <a:schemeClr val="tx2"/>
                </a:solidFill>
              </a:rPr>
              <a:t> för att lägga till en bild. Om du har en egen bild, klicka direkt på ikonen som visas i rutan här till vänster på sidan.</a:t>
            </a:r>
            <a:endParaRPr lang="sv-SE" sz="1400" dirty="0" smtClean="0">
              <a:solidFill>
                <a:schemeClr val="tx2"/>
              </a:solidFill>
            </a:endParaRPr>
          </a:p>
        </p:txBody>
      </p:sp>
    </p:spTree>
    <p:extLst>
      <p:ext uri="{BB962C8B-B14F-4D97-AF65-F5344CB8AC3E}">
        <p14:creationId xmlns:p14="http://schemas.microsoft.com/office/powerpoint/2010/main" val="322682555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r>
              <a:rPr lang="sv-SE" smtClean="0"/>
              <a:t>Klicka här för att ändra format</a:t>
            </a:r>
            <a:endParaRPr lang="sv-SE" dirty="0"/>
          </a:p>
        </p:txBody>
      </p:sp>
      <p:sp>
        <p:nvSpPr>
          <p:cNvPr id="3" name="Platshållare för text 2"/>
          <p:cNvSpPr>
            <a:spLocks noGrp="1"/>
          </p:cNvSpPr>
          <p:nvPr>
            <p:ph type="body" idx="1"/>
          </p:nvPr>
        </p:nvSpPr>
        <p:spPr>
          <a:xfrm>
            <a:off x="457200" y="1484784"/>
            <a:ext cx="3888000" cy="639762"/>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457200" y="2174874"/>
            <a:ext cx="3888000" cy="345600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text 4"/>
          <p:cNvSpPr>
            <a:spLocks noGrp="1"/>
          </p:cNvSpPr>
          <p:nvPr>
            <p:ph type="body" sz="quarter" idx="3"/>
          </p:nvPr>
        </p:nvSpPr>
        <p:spPr>
          <a:xfrm>
            <a:off x="4798800" y="1484784"/>
            <a:ext cx="3888000" cy="639762"/>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4798800" y="2174874"/>
            <a:ext cx="3888000" cy="345600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0" name="Platshållare för text 4"/>
          <p:cNvSpPr>
            <a:spLocks noGrp="1"/>
          </p:cNvSpPr>
          <p:nvPr>
            <p:ph type="body" sz="quarter" idx="17" hasCustomPrompt="1"/>
          </p:nvPr>
        </p:nvSpPr>
        <p:spPr>
          <a:xfrm>
            <a:off x="457200" y="5661248"/>
            <a:ext cx="3888000" cy="180000"/>
          </a:xfrm>
        </p:spPr>
        <p:txBody>
          <a:bodyPr/>
          <a:lstStyle>
            <a:lvl1pPr marL="0" indent="0">
              <a:buNone/>
              <a:defRPr sz="1000" baseline="0"/>
            </a:lvl1pPr>
          </a:lstStyle>
          <a:p>
            <a:pPr lvl="0"/>
            <a:r>
              <a:rPr lang="sv-SE" dirty="0" smtClean="0"/>
              <a:t>Skriv </a:t>
            </a:r>
            <a:r>
              <a:rPr lang="sv-SE" dirty="0" err="1" smtClean="0"/>
              <a:t>ev</a:t>
            </a:r>
            <a:r>
              <a:rPr lang="sv-SE" dirty="0" smtClean="0"/>
              <a:t> källa</a:t>
            </a:r>
            <a:endParaRPr lang="sv-SE" dirty="0"/>
          </a:p>
        </p:txBody>
      </p:sp>
      <p:sp>
        <p:nvSpPr>
          <p:cNvPr id="11" name="Platshållare för text 4"/>
          <p:cNvSpPr>
            <a:spLocks noGrp="1"/>
          </p:cNvSpPr>
          <p:nvPr>
            <p:ph type="body" sz="quarter" idx="18" hasCustomPrompt="1"/>
          </p:nvPr>
        </p:nvSpPr>
        <p:spPr>
          <a:xfrm>
            <a:off x="4798800" y="5661248"/>
            <a:ext cx="3888000" cy="180000"/>
          </a:xfrm>
        </p:spPr>
        <p:txBody>
          <a:bodyPr/>
          <a:lstStyle>
            <a:lvl1pPr marL="0" indent="0">
              <a:buNone/>
              <a:defRPr sz="1000" baseline="0"/>
            </a:lvl1pPr>
          </a:lstStyle>
          <a:p>
            <a:pPr lvl="0"/>
            <a:r>
              <a:rPr lang="sv-SE" dirty="0" smtClean="0"/>
              <a:t>Skriv </a:t>
            </a:r>
            <a:r>
              <a:rPr lang="sv-SE" dirty="0" err="1" smtClean="0"/>
              <a:t>ev</a:t>
            </a:r>
            <a:r>
              <a:rPr lang="sv-SE" dirty="0" smtClean="0"/>
              <a:t> källa</a:t>
            </a:r>
            <a:endParaRPr lang="sv-SE" dirty="0"/>
          </a:p>
        </p:txBody>
      </p:sp>
      <p:sp>
        <p:nvSpPr>
          <p:cNvPr id="13" name="Platshållare för datum 12"/>
          <p:cNvSpPr>
            <a:spLocks noGrp="1"/>
          </p:cNvSpPr>
          <p:nvPr>
            <p:ph type="dt" sz="half" idx="10"/>
          </p:nvPr>
        </p:nvSpPr>
        <p:spPr/>
        <p:txBody>
          <a:bodyPr/>
          <a:lstStyle/>
          <a:p>
            <a:r>
              <a:rPr lang="sv-SE" smtClean="0"/>
              <a:t>20XX-XX-XX</a:t>
            </a:r>
            <a:endParaRPr lang="sv-SE" dirty="0"/>
          </a:p>
        </p:txBody>
      </p:sp>
      <p:sp>
        <p:nvSpPr>
          <p:cNvPr id="14" name="Platshållare för sidfot 13"/>
          <p:cNvSpPr>
            <a:spLocks noGrp="1"/>
          </p:cNvSpPr>
          <p:nvPr>
            <p:ph type="ftr" sz="quarter" idx="11"/>
          </p:nvPr>
        </p:nvSpPr>
        <p:spPr/>
        <p:txBody>
          <a:bodyPr/>
          <a:lstStyle/>
          <a:p>
            <a:r>
              <a:rPr lang="sv-SE" smtClean="0"/>
              <a:t>Skriv eventuell sidfot här</a:t>
            </a:r>
            <a:endParaRPr lang="sv-SE" dirty="0"/>
          </a:p>
        </p:txBody>
      </p:sp>
      <p:sp>
        <p:nvSpPr>
          <p:cNvPr id="15" name="Platshållare för bildnummer 14"/>
          <p:cNvSpPr>
            <a:spLocks noGrp="1"/>
          </p:cNvSpPr>
          <p:nvPr>
            <p:ph type="sldNum" sz="quarter" idx="12"/>
          </p:nvPr>
        </p:nvSpPr>
        <p:spPr/>
        <p:txBody>
          <a:bodyPr/>
          <a:lstStyle/>
          <a:p>
            <a:fld id="{A1FA3D87-4B78-4D5D-8368-DA3305501A4C}" type="slidenum">
              <a:rPr lang="sv-SE" smtClean="0"/>
              <a:pPr/>
              <a:t>‹#›</a:t>
            </a:fld>
            <a:endParaRPr lang="sv-SE" dirty="0"/>
          </a:p>
        </p:txBody>
      </p:sp>
    </p:spTree>
    <p:extLst>
      <p:ext uri="{BB962C8B-B14F-4D97-AF65-F5344CB8AC3E}">
        <p14:creationId xmlns:p14="http://schemas.microsoft.com/office/powerpoint/2010/main" val="195346068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12" name="Platshållare för datum 11"/>
          <p:cNvSpPr>
            <a:spLocks noGrp="1"/>
          </p:cNvSpPr>
          <p:nvPr>
            <p:ph type="dt" sz="half" idx="10"/>
          </p:nvPr>
        </p:nvSpPr>
        <p:spPr/>
        <p:txBody>
          <a:bodyPr/>
          <a:lstStyle/>
          <a:p>
            <a:r>
              <a:rPr lang="sv-SE" smtClean="0"/>
              <a:t>20XX-XX-XX</a:t>
            </a:r>
            <a:endParaRPr lang="sv-SE" dirty="0"/>
          </a:p>
        </p:txBody>
      </p:sp>
      <p:sp>
        <p:nvSpPr>
          <p:cNvPr id="13" name="Platshållare för sidfot 12"/>
          <p:cNvSpPr>
            <a:spLocks noGrp="1"/>
          </p:cNvSpPr>
          <p:nvPr>
            <p:ph type="ftr" sz="quarter" idx="11"/>
          </p:nvPr>
        </p:nvSpPr>
        <p:spPr/>
        <p:txBody>
          <a:bodyPr/>
          <a:lstStyle/>
          <a:p>
            <a:r>
              <a:rPr lang="sv-SE" smtClean="0"/>
              <a:t>Skriv eventuell sidfot här</a:t>
            </a:r>
            <a:endParaRPr lang="sv-SE" dirty="0"/>
          </a:p>
        </p:txBody>
      </p:sp>
      <p:sp>
        <p:nvSpPr>
          <p:cNvPr id="14" name="Platshållare för bildnummer 13"/>
          <p:cNvSpPr>
            <a:spLocks noGrp="1"/>
          </p:cNvSpPr>
          <p:nvPr>
            <p:ph type="sldNum" sz="quarter" idx="12"/>
          </p:nvPr>
        </p:nvSpPr>
        <p:spPr/>
        <p:txBody>
          <a:bodyPr/>
          <a:lstStyle/>
          <a:p>
            <a:fld id="{A1FA3D87-4B78-4D5D-8368-DA3305501A4C}" type="slidenum">
              <a:rPr lang="sv-SE" smtClean="0"/>
              <a:pPr/>
              <a:t>‹#›</a:t>
            </a:fld>
            <a:endParaRPr lang="sv-SE" dirty="0"/>
          </a:p>
        </p:txBody>
      </p:sp>
    </p:spTree>
    <p:extLst>
      <p:ext uri="{BB962C8B-B14F-4D97-AF65-F5344CB8AC3E}">
        <p14:creationId xmlns:p14="http://schemas.microsoft.com/office/powerpoint/2010/main" val="253146457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8" name="Platshållare för datum 7"/>
          <p:cNvSpPr>
            <a:spLocks noGrp="1"/>
          </p:cNvSpPr>
          <p:nvPr>
            <p:ph type="dt" sz="half" idx="10"/>
          </p:nvPr>
        </p:nvSpPr>
        <p:spPr/>
        <p:txBody>
          <a:bodyPr/>
          <a:lstStyle/>
          <a:p>
            <a:r>
              <a:rPr lang="sv-SE" smtClean="0"/>
              <a:t>20XX-XX-XX</a:t>
            </a:r>
            <a:endParaRPr lang="sv-SE" dirty="0"/>
          </a:p>
        </p:txBody>
      </p:sp>
      <p:sp>
        <p:nvSpPr>
          <p:cNvPr id="9" name="Platshållare för sidfot 8"/>
          <p:cNvSpPr>
            <a:spLocks noGrp="1"/>
          </p:cNvSpPr>
          <p:nvPr>
            <p:ph type="ftr" sz="quarter" idx="11"/>
          </p:nvPr>
        </p:nvSpPr>
        <p:spPr/>
        <p:txBody>
          <a:bodyPr/>
          <a:lstStyle/>
          <a:p>
            <a:r>
              <a:rPr lang="sv-SE" smtClean="0"/>
              <a:t>Skriv eventuell sidfot här</a:t>
            </a:r>
            <a:endParaRPr lang="sv-SE" dirty="0"/>
          </a:p>
        </p:txBody>
      </p:sp>
      <p:sp>
        <p:nvSpPr>
          <p:cNvPr id="10" name="Platshållare för bildnummer 9"/>
          <p:cNvSpPr>
            <a:spLocks noGrp="1"/>
          </p:cNvSpPr>
          <p:nvPr>
            <p:ph type="sldNum" sz="quarter" idx="12"/>
          </p:nvPr>
        </p:nvSpPr>
        <p:spPr/>
        <p:txBody>
          <a:bodyPr/>
          <a:lstStyle/>
          <a:p>
            <a:fld id="{A1FA3D87-4B78-4D5D-8368-DA3305501A4C}" type="slidenum">
              <a:rPr lang="sv-SE" smtClean="0"/>
              <a:pPr/>
              <a:t>‹#›</a:t>
            </a:fld>
            <a:endParaRPr lang="sv-SE" dirty="0"/>
          </a:p>
        </p:txBody>
      </p:sp>
    </p:spTree>
    <p:extLst>
      <p:ext uri="{BB962C8B-B14F-4D97-AF65-F5344CB8AC3E}">
        <p14:creationId xmlns:p14="http://schemas.microsoft.com/office/powerpoint/2010/main" val="51794803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Kapitelsida - Lila">
    <p:bg>
      <p:bgPr>
        <a:solidFill>
          <a:schemeClr val="accent5"/>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457200" y="457200"/>
            <a:ext cx="5482800" cy="936000"/>
          </a:xfrm>
        </p:spPr>
        <p:txBody>
          <a:bodyPr anchor="t"/>
          <a:lstStyle>
            <a:lvl1pPr algn="l">
              <a:defRPr sz="2800" b="1" cap="none" baseline="0">
                <a:solidFill>
                  <a:schemeClr val="bg1"/>
                </a:solidFill>
              </a:defRPr>
            </a:lvl1pPr>
          </a:lstStyle>
          <a:p>
            <a:r>
              <a:rPr lang="sv-SE" smtClean="0"/>
              <a:t>Klicka här för att ändra format</a:t>
            </a:r>
            <a:endParaRPr lang="sv-SE" dirty="0"/>
          </a:p>
        </p:txBody>
      </p:sp>
      <p:sp>
        <p:nvSpPr>
          <p:cNvPr id="5" name="Platshållare för text 4"/>
          <p:cNvSpPr>
            <a:spLocks noGrp="1"/>
          </p:cNvSpPr>
          <p:nvPr>
            <p:ph type="body" sz="quarter" idx="10"/>
          </p:nvPr>
        </p:nvSpPr>
        <p:spPr>
          <a:xfrm>
            <a:off x="468313" y="1439863"/>
            <a:ext cx="5482800" cy="1197049"/>
          </a:xfrm>
        </p:spPr>
        <p:txBody>
          <a:bodyPr/>
          <a:lstStyle>
            <a:lvl1pPr marL="0" indent="0">
              <a:buFontTx/>
              <a:buNone/>
              <a:defRPr>
                <a:solidFill>
                  <a:schemeClr val="bg1"/>
                </a:solidFill>
              </a:defRPr>
            </a:lvl1pPr>
          </a:lstStyle>
          <a:p>
            <a:pPr lvl="0"/>
            <a:r>
              <a:rPr lang="sv-SE" smtClean="0"/>
              <a:t>Redigera format för bakgrundstext</a:t>
            </a:r>
          </a:p>
        </p:txBody>
      </p:sp>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543" y="6279952"/>
            <a:ext cx="1090410" cy="396000"/>
          </a:xfrm>
          <a:prstGeom prst="rect">
            <a:avLst/>
          </a:prstGeom>
        </p:spPr>
      </p:pic>
    </p:spTree>
    <p:extLst>
      <p:ext uri="{BB962C8B-B14F-4D97-AF65-F5344CB8AC3E}">
        <p14:creationId xmlns:p14="http://schemas.microsoft.com/office/powerpoint/2010/main" val="401649901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Kapitelsida - Grön">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457200" y="457200"/>
            <a:ext cx="5482800" cy="936000"/>
          </a:xfrm>
        </p:spPr>
        <p:txBody>
          <a:bodyPr anchor="t"/>
          <a:lstStyle>
            <a:lvl1pPr algn="l">
              <a:defRPr sz="2800" b="1" cap="none" baseline="0">
                <a:solidFill>
                  <a:schemeClr val="bg1"/>
                </a:solidFill>
              </a:defRPr>
            </a:lvl1pPr>
          </a:lstStyle>
          <a:p>
            <a:r>
              <a:rPr lang="sv-SE" smtClean="0"/>
              <a:t>Klicka här för att ändra format</a:t>
            </a:r>
            <a:endParaRPr lang="sv-SE" dirty="0"/>
          </a:p>
        </p:txBody>
      </p:sp>
      <p:sp>
        <p:nvSpPr>
          <p:cNvPr id="5" name="Platshållare för text 4"/>
          <p:cNvSpPr>
            <a:spLocks noGrp="1"/>
          </p:cNvSpPr>
          <p:nvPr>
            <p:ph type="body" sz="quarter" idx="10"/>
          </p:nvPr>
        </p:nvSpPr>
        <p:spPr>
          <a:xfrm>
            <a:off x="468313" y="1439863"/>
            <a:ext cx="5482800" cy="1197049"/>
          </a:xfrm>
        </p:spPr>
        <p:txBody>
          <a:bodyPr/>
          <a:lstStyle>
            <a:lvl1pPr marL="0" indent="0">
              <a:buFontTx/>
              <a:buNone/>
              <a:defRPr>
                <a:solidFill>
                  <a:schemeClr val="bg1"/>
                </a:solidFill>
              </a:defRPr>
            </a:lvl1pPr>
          </a:lstStyle>
          <a:p>
            <a:pPr lvl="0"/>
            <a:r>
              <a:rPr lang="sv-SE" smtClean="0"/>
              <a:t>Redigera format för bakgrundstext</a:t>
            </a:r>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543" y="6279952"/>
            <a:ext cx="1090410" cy="396000"/>
          </a:xfrm>
          <a:prstGeom prst="rect">
            <a:avLst/>
          </a:prstGeom>
        </p:spPr>
      </p:pic>
    </p:spTree>
    <p:extLst>
      <p:ext uri="{BB962C8B-B14F-4D97-AF65-F5344CB8AC3E}">
        <p14:creationId xmlns:p14="http://schemas.microsoft.com/office/powerpoint/2010/main" val="301785950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Kapitelsida - Rosa">
    <p:bg>
      <p:bgPr>
        <a:solidFill>
          <a:schemeClr val="tx2"/>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457200" y="457200"/>
            <a:ext cx="5482800" cy="936000"/>
          </a:xfrm>
        </p:spPr>
        <p:txBody>
          <a:bodyPr anchor="t"/>
          <a:lstStyle>
            <a:lvl1pPr algn="l">
              <a:defRPr sz="2800" b="1" cap="none" baseline="0">
                <a:solidFill>
                  <a:schemeClr val="bg1"/>
                </a:solidFill>
              </a:defRPr>
            </a:lvl1pPr>
          </a:lstStyle>
          <a:p>
            <a:r>
              <a:rPr lang="sv-SE" smtClean="0"/>
              <a:t>Klicka här för att ändra format</a:t>
            </a:r>
            <a:endParaRPr lang="sv-SE" dirty="0"/>
          </a:p>
        </p:txBody>
      </p:sp>
      <p:sp>
        <p:nvSpPr>
          <p:cNvPr id="5" name="Platshållare för text 4"/>
          <p:cNvSpPr>
            <a:spLocks noGrp="1"/>
          </p:cNvSpPr>
          <p:nvPr>
            <p:ph type="body" sz="quarter" idx="10"/>
          </p:nvPr>
        </p:nvSpPr>
        <p:spPr>
          <a:xfrm>
            <a:off x="468313" y="1439863"/>
            <a:ext cx="5482800" cy="1197049"/>
          </a:xfrm>
        </p:spPr>
        <p:txBody>
          <a:bodyPr/>
          <a:lstStyle>
            <a:lvl1pPr marL="0" indent="0">
              <a:buFontTx/>
              <a:buNone/>
              <a:defRPr>
                <a:solidFill>
                  <a:schemeClr val="bg1"/>
                </a:solidFill>
              </a:defRPr>
            </a:lvl1pPr>
          </a:lstStyle>
          <a:p>
            <a:pPr lvl="0"/>
            <a:r>
              <a:rPr lang="sv-SE" smtClean="0"/>
              <a:t>Redigera format för bakgrundstext</a:t>
            </a:r>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543" y="6279952"/>
            <a:ext cx="1090410" cy="396000"/>
          </a:xfrm>
          <a:prstGeom prst="rect">
            <a:avLst/>
          </a:prstGeom>
        </p:spPr>
      </p:pic>
    </p:spTree>
    <p:extLst>
      <p:ext uri="{BB962C8B-B14F-4D97-AF65-F5344CB8AC3E}">
        <p14:creationId xmlns:p14="http://schemas.microsoft.com/office/powerpoint/2010/main" val="16911830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sida-svart logo för ljusa bil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457200" y="457200"/>
            <a:ext cx="5490000" cy="968400"/>
          </a:xfrm>
        </p:spPr>
        <p:txBody>
          <a:bodyPr/>
          <a:lstStyle>
            <a:lvl1pPr>
              <a:defRPr>
                <a:solidFill>
                  <a:schemeClr val="tx1"/>
                </a:solidFill>
              </a:defRPr>
            </a:lvl1pPr>
          </a:lstStyle>
          <a:p>
            <a:r>
              <a:rPr lang="sv-SE" smtClean="0"/>
              <a:t>Klicka här för att ändra format</a:t>
            </a:r>
            <a:endParaRPr lang="sv-SE" dirty="0"/>
          </a:p>
        </p:txBody>
      </p:sp>
      <p:sp>
        <p:nvSpPr>
          <p:cNvPr id="3" name="Underrubrik 2"/>
          <p:cNvSpPr>
            <a:spLocks noGrp="1"/>
          </p:cNvSpPr>
          <p:nvPr>
            <p:ph type="subTitle" idx="1" hasCustomPrompt="1"/>
          </p:nvPr>
        </p:nvSpPr>
        <p:spPr>
          <a:xfrm>
            <a:off x="457200" y="1440000"/>
            <a:ext cx="5472608" cy="1752600"/>
          </a:xfrm>
        </p:spPr>
        <p:txBody>
          <a:bodyPr/>
          <a:lstStyle>
            <a:lvl1pPr marL="0" indent="0" algn="l">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Skriv </a:t>
            </a:r>
            <a:r>
              <a:rPr lang="sv-SE" dirty="0" err="1" smtClean="0"/>
              <a:t>ev</a:t>
            </a:r>
            <a:r>
              <a:rPr lang="sv-SE" dirty="0" smtClean="0"/>
              <a:t> underrubrik här</a:t>
            </a:r>
            <a:endParaRPr lang="sv-SE" dirty="0"/>
          </a:p>
        </p:txBody>
      </p:sp>
      <p:pic>
        <p:nvPicPr>
          <p:cNvPr id="10" name="Bildobjekt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00800" y="467862"/>
            <a:ext cx="1367968" cy="468276"/>
          </a:xfrm>
          <a:prstGeom prst="rect">
            <a:avLst/>
          </a:prstGeom>
        </p:spPr>
      </p:pic>
      <p:sp>
        <p:nvSpPr>
          <p:cNvPr id="7" name="textruta 6"/>
          <p:cNvSpPr txBox="1"/>
          <p:nvPr userDrawn="1"/>
        </p:nvSpPr>
        <p:spPr>
          <a:xfrm>
            <a:off x="9252520" y="13466"/>
            <a:ext cx="1584176" cy="5909310"/>
          </a:xfrm>
          <a:prstGeom prst="rect">
            <a:avLst/>
          </a:prstGeom>
          <a:noFill/>
        </p:spPr>
        <p:txBody>
          <a:bodyPr wrap="square" rtlCol="0">
            <a:spAutoFit/>
          </a:bodyPr>
          <a:lstStyle/>
          <a:p>
            <a:r>
              <a:rPr lang="sv-SE" sz="1400" dirty="0" smtClean="0">
                <a:solidFill>
                  <a:schemeClr val="tx2"/>
                </a:solidFill>
              </a:rPr>
              <a:t>För att byta bakgrundsbild klicka på STHLM bilder på fliken Start. </a:t>
            </a:r>
          </a:p>
          <a:p>
            <a:endParaRPr lang="sv-SE" sz="1400" dirty="0" smtClean="0">
              <a:solidFill>
                <a:schemeClr val="tx2"/>
              </a:solidFill>
            </a:endParaRPr>
          </a:p>
          <a:p>
            <a:r>
              <a:rPr lang="sv-SE" sz="1400" dirty="0" smtClean="0">
                <a:solidFill>
                  <a:schemeClr val="tx2"/>
                </a:solidFill>
              </a:rPr>
              <a:t>Har du en egen bild högerklickar du på bakgrundsbilden och väljer Formatera bakgrund och sen Infoga från: Fil. </a:t>
            </a:r>
          </a:p>
          <a:p>
            <a:r>
              <a:rPr lang="sv-SE" sz="1400" dirty="0" smtClean="0">
                <a:solidFill>
                  <a:schemeClr val="tx2"/>
                </a:solidFill>
              </a:rPr>
              <a:t> </a:t>
            </a:r>
          </a:p>
          <a:p>
            <a:r>
              <a:rPr lang="sv-SE" sz="1400" dirty="0" smtClean="0">
                <a:solidFill>
                  <a:schemeClr val="tx2"/>
                </a:solidFill>
              </a:rPr>
              <a:t>Tänk på att logotypen alltid ska vara tydlig. Vit logotyp mot mörk bakgrund och svart logotyp mot ljus.</a:t>
            </a:r>
          </a:p>
          <a:p>
            <a:r>
              <a:rPr lang="sv-SE" sz="1400" dirty="0" smtClean="0">
                <a:solidFill>
                  <a:schemeClr val="tx2"/>
                </a:solidFill>
              </a:rPr>
              <a:t>Byt mellan de olika under Layout. </a:t>
            </a:r>
          </a:p>
        </p:txBody>
      </p:sp>
    </p:spTree>
    <p:extLst>
      <p:ext uri="{BB962C8B-B14F-4D97-AF65-F5344CB8AC3E}">
        <p14:creationId xmlns:p14="http://schemas.microsoft.com/office/powerpoint/2010/main" val="96334073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Kapitelsida - Blå">
    <p:bg>
      <p:bgPr>
        <a:solidFill>
          <a:schemeClr val="accent3"/>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457200" y="457200"/>
            <a:ext cx="5482800" cy="936000"/>
          </a:xfrm>
        </p:spPr>
        <p:txBody>
          <a:bodyPr anchor="t"/>
          <a:lstStyle>
            <a:lvl1pPr algn="l">
              <a:defRPr sz="2800" b="1" cap="none" baseline="0">
                <a:solidFill>
                  <a:schemeClr val="bg1"/>
                </a:solidFill>
              </a:defRPr>
            </a:lvl1pPr>
          </a:lstStyle>
          <a:p>
            <a:r>
              <a:rPr lang="sv-SE" smtClean="0"/>
              <a:t>Klicka här för att ändra format</a:t>
            </a:r>
            <a:endParaRPr lang="sv-SE" dirty="0"/>
          </a:p>
        </p:txBody>
      </p:sp>
      <p:sp>
        <p:nvSpPr>
          <p:cNvPr id="5" name="Platshållare för text 4"/>
          <p:cNvSpPr>
            <a:spLocks noGrp="1"/>
          </p:cNvSpPr>
          <p:nvPr>
            <p:ph type="body" sz="quarter" idx="10"/>
          </p:nvPr>
        </p:nvSpPr>
        <p:spPr>
          <a:xfrm>
            <a:off x="468313" y="1439863"/>
            <a:ext cx="5482800" cy="1197049"/>
          </a:xfrm>
        </p:spPr>
        <p:txBody>
          <a:bodyPr/>
          <a:lstStyle>
            <a:lvl1pPr marL="0" indent="0">
              <a:buFontTx/>
              <a:buNone/>
              <a:defRPr>
                <a:solidFill>
                  <a:schemeClr val="bg1"/>
                </a:solidFill>
              </a:defRPr>
            </a:lvl1pPr>
          </a:lstStyle>
          <a:p>
            <a:pPr lvl="0"/>
            <a:r>
              <a:rPr lang="sv-SE" smtClean="0"/>
              <a:t>Redigera format för bakgrundstext</a:t>
            </a:r>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543" y="6279952"/>
            <a:ext cx="1090410" cy="396000"/>
          </a:xfrm>
          <a:prstGeom prst="rect">
            <a:avLst/>
          </a:prstGeom>
        </p:spPr>
      </p:pic>
    </p:spTree>
    <p:extLst>
      <p:ext uri="{BB962C8B-B14F-4D97-AF65-F5344CB8AC3E}">
        <p14:creationId xmlns:p14="http://schemas.microsoft.com/office/powerpoint/2010/main" val="3019236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sida -  svart logo grå bakgrund">
    <p:bg>
      <p:bgPr>
        <a:solidFill>
          <a:srgbClr val="F5F3EE"/>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457200" y="457200"/>
            <a:ext cx="5490000" cy="968400"/>
          </a:xfrm>
        </p:spPr>
        <p:txBody>
          <a:bodyPr/>
          <a:lstStyle>
            <a:lvl1pPr>
              <a:defRPr>
                <a:solidFill>
                  <a:schemeClr val="tx1"/>
                </a:solidFill>
              </a:defRPr>
            </a:lvl1pPr>
          </a:lstStyle>
          <a:p>
            <a:r>
              <a:rPr lang="sv-SE" smtClean="0"/>
              <a:t>Klicka här för att ändra format</a:t>
            </a:r>
            <a:endParaRPr lang="sv-SE" dirty="0"/>
          </a:p>
        </p:txBody>
      </p:sp>
      <p:sp>
        <p:nvSpPr>
          <p:cNvPr id="4" name="Platshållare för text 3"/>
          <p:cNvSpPr>
            <a:spLocks noGrp="1"/>
          </p:cNvSpPr>
          <p:nvPr>
            <p:ph type="body" sz="quarter" idx="10" hasCustomPrompt="1"/>
          </p:nvPr>
        </p:nvSpPr>
        <p:spPr>
          <a:xfrm>
            <a:off x="457200" y="1440000"/>
            <a:ext cx="5479200" cy="1753200"/>
          </a:xfrm>
        </p:spPr>
        <p:txBody>
          <a:bodyPr/>
          <a:lstStyle>
            <a:lvl1pPr marL="0" indent="0">
              <a:buNone/>
              <a:defRPr/>
            </a:lvl1pPr>
          </a:lstStyle>
          <a:p>
            <a:r>
              <a:rPr lang="sv-SE" dirty="0" smtClean="0"/>
              <a:t>Skriv </a:t>
            </a:r>
            <a:r>
              <a:rPr lang="sv-SE" dirty="0" err="1" smtClean="0"/>
              <a:t>ev</a:t>
            </a:r>
            <a:r>
              <a:rPr lang="sv-SE" dirty="0" smtClean="0"/>
              <a:t> underrubrik här</a:t>
            </a:r>
            <a:endParaRPr lang="sv-SE" dirty="0"/>
          </a:p>
        </p:txBody>
      </p:sp>
      <p:pic>
        <p:nvPicPr>
          <p:cNvPr id="11" name="Bildobjekt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0800" y="467862"/>
            <a:ext cx="1367968" cy="468276"/>
          </a:xfrm>
          <a:prstGeom prst="rect">
            <a:avLst/>
          </a:prstGeom>
        </p:spPr>
      </p:pic>
    </p:spTree>
    <p:extLst>
      <p:ext uri="{BB962C8B-B14F-4D97-AF65-F5344CB8AC3E}">
        <p14:creationId xmlns:p14="http://schemas.microsoft.com/office/powerpoint/2010/main" val="22671463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sida - Färgrutor alt 1">
    <p:spTree>
      <p:nvGrpSpPr>
        <p:cNvPr id="1" name=""/>
        <p:cNvGrpSpPr/>
        <p:nvPr/>
      </p:nvGrpSpPr>
      <p:grpSpPr>
        <a:xfrm>
          <a:off x="0" y="0"/>
          <a:ext cx="0" cy="0"/>
          <a:chOff x="0" y="0"/>
          <a:chExt cx="0" cy="0"/>
        </a:xfrm>
      </p:grpSpPr>
      <p:sp>
        <p:nvSpPr>
          <p:cNvPr id="6" name="Platshållare för text 16"/>
          <p:cNvSpPr txBox="1">
            <a:spLocks/>
          </p:cNvSpPr>
          <p:nvPr userDrawn="1"/>
        </p:nvSpPr>
        <p:spPr>
          <a:xfrm>
            <a:off x="457200" y="457200"/>
            <a:ext cx="5508000" cy="3960813"/>
          </a:xfrm>
          <a:prstGeom prst="rect">
            <a:avLst/>
          </a:prstGeom>
          <a:solidFill>
            <a:schemeClr val="accent5"/>
          </a:solidFill>
          <a:ln>
            <a:noFill/>
          </a:ln>
        </p:spPr>
        <p:txBody>
          <a:bodyPr lIns="234000" rIns="234000"/>
          <a:lstStyle>
            <a:lvl1pPr>
              <a:buNone/>
              <a:defRPr/>
            </a:lvl1pPr>
          </a:lstStyle>
          <a:p>
            <a:pPr fontAlgn="auto">
              <a:lnSpc>
                <a:spcPts val="2000"/>
              </a:lnSpc>
              <a:spcBef>
                <a:spcPts val="0"/>
              </a:spcBef>
              <a:spcAft>
                <a:spcPts val="0"/>
              </a:spcAft>
              <a:buFont typeface="Arial" pitchFamily="34" charset="0"/>
              <a:buNone/>
              <a:defRPr/>
            </a:pPr>
            <a:r>
              <a:rPr lang="sv-SE" sz="2000" dirty="0" smtClean="0">
                <a:solidFill>
                  <a:srgbClr val="000000"/>
                </a:solidFill>
                <a:latin typeface="+mn-lt"/>
                <a:ea typeface="+mn-ea"/>
                <a:cs typeface="+mn-cs"/>
              </a:rPr>
              <a:t>  </a:t>
            </a:r>
            <a:endParaRPr lang="sv-SE" sz="2000" dirty="0">
              <a:solidFill>
                <a:srgbClr val="000000"/>
              </a:solidFill>
              <a:latin typeface="+mn-lt"/>
              <a:ea typeface="+mn-ea"/>
              <a:cs typeface="+mn-cs"/>
            </a:endParaRPr>
          </a:p>
        </p:txBody>
      </p:sp>
      <p:sp>
        <p:nvSpPr>
          <p:cNvPr id="2" name="Rubrik 1"/>
          <p:cNvSpPr>
            <a:spLocks noGrp="1"/>
          </p:cNvSpPr>
          <p:nvPr>
            <p:ph type="title"/>
          </p:nvPr>
        </p:nvSpPr>
        <p:spPr bwMode="white">
          <a:xfrm>
            <a:off x="683568" y="628016"/>
            <a:ext cx="5112568" cy="1144800"/>
          </a:xfrm>
        </p:spPr>
        <p:txBody>
          <a:bodyPr/>
          <a:lstStyle>
            <a:lvl1pPr>
              <a:defRPr>
                <a:solidFill>
                  <a:schemeClr val="bg1"/>
                </a:solidFill>
              </a:defRPr>
            </a:lvl1pPr>
          </a:lstStyle>
          <a:p>
            <a:r>
              <a:rPr lang="sv-SE" smtClean="0"/>
              <a:t>Klicka här för att ändra format</a:t>
            </a:r>
            <a:endParaRPr lang="sv-SE" dirty="0"/>
          </a:p>
        </p:txBody>
      </p:sp>
      <p:sp>
        <p:nvSpPr>
          <p:cNvPr id="10" name="Platshållare för text 9"/>
          <p:cNvSpPr>
            <a:spLocks noGrp="1"/>
          </p:cNvSpPr>
          <p:nvPr>
            <p:ph type="body" sz="quarter" idx="14"/>
          </p:nvPr>
        </p:nvSpPr>
        <p:spPr bwMode="white">
          <a:xfrm>
            <a:off x="683568" y="1844674"/>
            <a:ext cx="5112568" cy="2376413"/>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smtClean="0"/>
              <a:t>Redigera format för bakgrundstext</a:t>
            </a:r>
          </a:p>
        </p:txBody>
      </p:sp>
      <p:sp>
        <p:nvSpPr>
          <p:cNvPr id="8" name="Platshållare för bild 7"/>
          <p:cNvSpPr>
            <a:spLocks noGrp="1"/>
          </p:cNvSpPr>
          <p:nvPr>
            <p:ph type="pic" sz="quarter" idx="13"/>
          </p:nvPr>
        </p:nvSpPr>
        <p:spPr>
          <a:xfrm>
            <a:off x="5947200" y="4418012"/>
            <a:ext cx="2739600" cy="1980000"/>
          </a:xfrm>
          <a:solidFill>
            <a:schemeClr val="accent1"/>
          </a:solidFill>
        </p:spPr>
        <p:txBody>
          <a:bodyPr anchor="t" anchorCtr="1"/>
          <a:lstStyle>
            <a:lvl1pPr marL="0" indent="0">
              <a:buFontTx/>
              <a:buNone/>
              <a:defRPr>
                <a:solidFill>
                  <a:schemeClr val="bg1"/>
                </a:solidFill>
              </a:defRPr>
            </a:lvl1pPr>
          </a:lstStyle>
          <a:p>
            <a:r>
              <a:rPr lang="sv-SE" smtClean="0"/>
              <a:t>Klicka på ikonen för att lägga till en bild</a:t>
            </a:r>
            <a:endParaRPr lang="sv-SE"/>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0800" y="467862"/>
            <a:ext cx="1367968" cy="468276"/>
          </a:xfrm>
          <a:prstGeom prst="rect">
            <a:avLst/>
          </a:prstGeom>
        </p:spPr>
      </p:pic>
      <p:sp>
        <p:nvSpPr>
          <p:cNvPr id="11" name="textruta 10"/>
          <p:cNvSpPr txBox="1"/>
          <p:nvPr userDrawn="1"/>
        </p:nvSpPr>
        <p:spPr>
          <a:xfrm>
            <a:off x="9324528" y="4441756"/>
            <a:ext cx="1584176" cy="2031325"/>
          </a:xfrm>
          <a:prstGeom prst="rect">
            <a:avLst/>
          </a:prstGeom>
          <a:noFill/>
        </p:spPr>
        <p:txBody>
          <a:bodyPr wrap="square" rtlCol="0">
            <a:spAutoFit/>
          </a:bodyPr>
          <a:lstStyle/>
          <a:p>
            <a:r>
              <a:rPr lang="sv-SE" sz="1400" dirty="0" smtClean="0">
                <a:solidFill>
                  <a:schemeClr val="tx2"/>
                </a:solidFill>
              </a:rPr>
              <a:t>Klicka på </a:t>
            </a:r>
            <a:r>
              <a:rPr lang="sv-SE" sz="1400" b="1" dirty="0" smtClean="0">
                <a:solidFill>
                  <a:schemeClr val="tx2"/>
                </a:solidFill>
              </a:rPr>
              <a:t>STHLM</a:t>
            </a:r>
            <a:r>
              <a:rPr lang="sv-SE" sz="1400" baseline="0" dirty="0" smtClean="0">
                <a:solidFill>
                  <a:schemeClr val="tx2"/>
                </a:solidFill>
              </a:rPr>
              <a:t> </a:t>
            </a:r>
            <a:r>
              <a:rPr lang="sv-SE" sz="1400" b="1" baseline="0" dirty="0" smtClean="0">
                <a:solidFill>
                  <a:schemeClr val="tx2"/>
                </a:solidFill>
              </a:rPr>
              <a:t>bilder</a:t>
            </a:r>
            <a:r>
              <a:rPr lang="sv-SE" sz="1400" baseline="0" dirty="0" smtClean="0">
                <a:solidFill>
                  <a:schemeClr val="tx2"/>
                </a:solidFill>
              </a:rPr>
              <a:t> för att lägga till en bild. Om du har en egen bild, klicka direkt på ikonen som visas i rutan här till vänster på sidan.</a:t>
            </a:r>
            <a:endParaRPr lang="sv-SE" sz="1400" dirty="0" smtClean="0">
              <a:solidFill>
                <a:schemeClr val="tx2"/>
              </a:solidFill>
            </a:endParaRPr>
          </a:p>
        </p:txBody>
      </p:sp>
    </p:spTree>
    <p:extLst>
      <p:ext uri="{BB962C8B-B14F-4D97-AF65-F5344CB8AC3E}">
        <p14:creationId xmlns:p14="http://schemas.microsoft.com/office/powerpoint/2010/main" val="268767850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elsida - Färgrutor alt 2">
    <p:spTree>
      <p:nvGrpSpPr>
        <p:cNvPr id="1" name=""/>
        <p:cNvGrpSpPr/>
        <p:nvPr/>
      </p:nvGrpSpPr>
      <p:grpSpPr>
        <a:xfrm>
          <a:off x="0" y="0"/>
          <a:ext cx="0" cy="0"/>
          <a:chOff x="0" y="0"/>
          <a:chExt cx="0" cy="0"/>
        </a:xfrm>
      </p:grpSpPr>
      <p:sp>
        <p:nvSpPr>
          <p:cNvPr id="6" name="Platshållare för text 16"/>
          <p:cNvSpPr txBox="1">
            <a:spLocks/>
          </p:cNvSpPr>
          <p:nvPr userDrawn="1"/>
        </p:nvSpPr>
        <p:spPr>
          <a:xfrm>
            <a:off x="457200" y="457200"/>
            <a:ext cx="5508000" cy="3960813"/>
          </a:xfrm>
          <a:prstGeom prst="rect">
            <a:avLst/>
          </a:prstGeom>
          <a:solidFill>
            <a:schemeClr val="accent3"/>
          </a:solidFill>
          <a:ln>
            <a:noFill/>
          </a:ln>
        </p:spPr>
        <p:txBody>
          <a:bodyPr lIns="234000" rIns="234000"/>
          <a:lstStyle>
            <a:lvl1pPr>
              <a:buNone/>
              <a:defRPr/>
            </a:lvl1pPr>
          </a:lstStyle>
          <a:p>
            <a:pPr fontAlgn="auto">
              <a:lnSpc>
                <a:spcPts val="2000"/>
              </a:lnSpc>
              <a:spcBef>
                <a:spcPts val="0"/>
              </a:spcBef>
              <a:spcAft>
                <a:spcPts val="0"/>
              </a:spcAft>
              <a:buFont typeface="Arial" pitchFamily="34" charset="0"/>
              <a:buNone/>
              <a:defRPr/>
            </a:pPr>
            <a:r>
              <a:rPr lang="sv-SE" sz="2000" dirty="0" smtClean="0">
                <a:solidFill>
                  <a:srgbClr val="000000"/>
                </a:solidFill>
                <a:latin typeface="+mn-lt"/>
                <a:ea typeface="+mn-ea"/>
                <a:cs typeface="+mn-cs"/>
              </a:rPr>
              <a:t>  </a:t>
            </a:r>
            <a:endParaRPr lang="sv-SE" sz="2000" dirty="0">
              <a:solidFill>
                <a:srgbClr val="000000"/>
              </a:solidFill>
              <a:latin typeface="+mn-lt"/>
              <a:ea typeface="+mn-ea"/>
              <a:cs typeface="+mn-cs"/>
            </a:endParaRPr>
          </a:p>
        </p:txBody>
      </p:sp>
      <p:sp>
        <p:nvSpPr>
          <p:cNvPr id="2" name="Rubrik 1"/>
          <p:cNvSpPr>
            <a:spLocks noGrp="1"/>
          </p:cNvSpPr>
          <p:nvPr>
            <p:ph type="title"/>
          </p:nvPr>
        </p:nvSpPr>
        <p:spPr bwMode="white">
          <a:xfrm>
            <a:off x="683568" y="628016"/>
            <a:ext cx="5112568" cy="1144800"/>
          </a:xfrm>
        </p:spPr>
        <p:txBody>
          <a:bodyPr/>
          <a:lstStyle>
            <a:lvl1pPr>
              <a:defRPr>
                <a:solidFill>
                  <a:schemeClr val="bg1"/>
                </a:solidFill>
              </a:defRPr>
            </a:lvl1pPr>
          </a:lstStyle>
          <a:p>
            <a:r>
              <a:rPr lang="sv-SE" smtClean="0"/>
              <a:t>Klicka här för att ändra format</a:t>
            </a:r>
            <a:endParaRPr lang="sv-SE" dirty="0"/>
          </a:p>
        </p:txBody>
      </p:sp>
      <p:sp>
        <p:nvSpPr>
          <p:cNvPr id="10" name="Platshållare för text 9"/>
          <p:cNvSpPr>
            <a:spLocks noGrp="1"/>
          </p:cNvSpPr>
          <p:nvPr>
            <p:ph type="body" sz="quarter" idx="14"/>
          </p:nvPr>
        </p:nvSpPr>
        <p:spPr bwMode="white">
          <a:xfrm>
            <a:off x="683568" y="1844674"/>
            <a:ext cx="5112568" cy="2376413"/>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smtClean="0"/>
              <a:t>Redigera format för bakgrundstext</a:t>
            </a:r>
          </a:p>
        </p:txBody>
      </p:sp>
      <p:sp>
        <p:nvSpPr>
          <p:cNvPr id="8" name="Platshållare för bild 7"/>
          <p:cNvSpPr>
            <a:spLocks noGrp="1"/>
          </p:cNvSpPr>
          <p:nvPr>
            <p:ph type="pic" sz="quarter" idx="13"/>
          </p:nvPr>
        </p:nvSpPr>
        <p:spPr>
          <a:xfrm>
            <a:off x="5947200" y="4418012"/>
            <a:ext cx="2739600" cy="1980000"/>
          </a:xfrm>
          <a:solidFill>
            <a:schemeClr val="tx2"/>
          </a:solidFill>
        </p:spPr>
        <p:txBody>
          <a:bodyPr anchor="t" anchorCtr="1"/>
          <a:lstStyle>
            <a:lvl1pPr marL="0" indent="0">
              <a:buFontTx/>
              <a:buNone/>
              <a:defRPr>
                <a:solidFill>
                  <a:schemeClr val="bg1"/>
                </a:solidFill>
              </a:defRPr>
            </a:lvl1pPr>
          </a:lstStyle>
          <a:p>
            <a:r>
              <a:rPr lang="sv-SE" smtClean="0"/>
              <a:t>Klicka på ikonen för att lägga till en bild</a:t>
            </a:r>
            <a:endParaRPr lang="sv-SE"/>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0800" y="467862"/>
            <a:ext cx="1367968" cy="468276"/>
          </a:xfrm>
          <a:prstGeom prst="rect">
            <a:avLst/>
          </a:prstGeom>
        </p:spPr>
      </p:pic>
      <p:sp>
        <p:nvSpPr>
          <p:cNvPr id="11" name="textruta 10"/>
          <p:cNvSpPr txBox="1"/>
          <p:nvPr userDrawn="1"/>
        </p:nvSpPr>
        <p:spPr>
          <a:xfrm>
            <a:off x="9324528" y="4441756"/>
            <a:ext cx="1584176" cy="2031325"/>
          </a:xfrm>
          <a:prstGeom prst="rect">
            <a:avLst/>
          </a:prstGeom>
          <a:noFill/>
        </p:spPr>
        <p:txBody>
          <a:bodyPr wrap="square" rtlCol="0">
            <a:spAutoFit/>
          </a:bodyPr>
          <a:lstStyle/>
          <a:p>
            <a:r>
              <a:rPr lang="sv-SE" sz="1400" dirty="0" smtClean="0">
                <a:solidFill>
                  <a:schemeClr val="tx2"/>
                </a:solidFill>
              </a:rPr>
              <a:t>Klicka på </a:t>
            </a:r>
            <a:r>
              <a:rPr lang="sv-SE" sz="1400" b="1" dirty="0" smtClean="0">
                <a:solidFill>
                  <a:schemeClr val="tx2"/>
                </a:solidFill>
              </a:rPr>
              <a:t>STHLM</a:t>
            </a:r>
            <a:r>
              <a:rPr lang="sv-SE" sz="1400" baseline="0" dirty="0" smtClean="0">
                <a:solidFill>
                  <a:schemeClr val="tx2"/>
                </a:solidFill>
              </a:rPr>
              <a:t> </a:t>
            </a:r>
            <a:r>
              <a:rPr lang="sv-SE" sz="1400" b="1" baseline="0" dirty="0" smtClean="0">
                <a:solidFill>
                  <a:schemeClr val="tx2"/>
                </a:solidFill>
              </a:rPr>
              <a:t>bilder</a:t>
            </a:r>
            <a:r>
              <a:rPr lang="sv-SE" sz="1400" baseline="0" dirty="0" smtClean="0">
                <a:solidFill>
                  <a:schemeClr val="tx2"/>
                </a:solidFill>
              </a:rPr>
              <a:t> för att lägga till en bild. Om du har en egen bild, klicka direkt på ikonen som visas i rutan här till vänster på sidan.</a:t>
            </a:r>
            <a:endParaRPr lang="sv-SE" sz="1400" dirty="0" smtClean="0">
              <a:solidFill>
                <a:schemeClr val="tx2"/>
              </a:solidFill>
            </a:endParaRPr>
          </a:p>
        </p:txBody>
      </p:sp>
    </p:spTree>
    <p:extLst>
      <p:ext uri="{BB962C8B-B14F-4D97-AF65-F5344CB8AC3E}">
        <p14:creationId xmlns:p14="http://schemas.microsoft.com/office/powerpoint/2010/main" val="324485538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elsida - Färgrutor alt 3">
    <p:spTree>
      <p:nvGrpSpPr>
        <p:cNvPr id="1" name=""/>
        <p:cNvGrpSpPr/>
        <p:nvPr/>
      </p:nvGrpSpPr>
      <p:grpSpPr>
        <a:xfrm>
          <a:off x="0" y="0"/>
          <a:ext cx="0" cy="0"/>
          <a:chOff x="0" y="0"/>
          <a:chExt cx="0" cy="0"/>
        </a:xfrm>
      </p:grpSpPr>
      <p:sp>
        <p:nvSpPr>
          <p:cNvPr id="6" name="Platshållare för text 16"/>
          <p:cNvSpPr txBox="1">
            <a:spLocks/>
          </p:cNvSpPr>
          <p:nvPr userDrawn="1"/>
        </p:nvSpPr>
        <p:spPr>
          <a:xfrm>
            <a:off x="457200" y="457200"/>
            <a:ext cx="5508000" cy="3960813"/>
          </a:xfrm>
          <a:prstGeom prst="rect">
            <a:avLst/>
          </a:prstGeom>
          <a:solidFill>
            <a:schemeClr val="accent1"/>
          </a:solidFill>
          <a:ln>
            <a:noFill/>
          </a:ln>
        </p:spPr>
        <p:txBody>
          <a:bodyPr lIns="234000" rIns="234000"/>
          <a:lstStyle>
            <a:lvl1pPr>
              <a:buNone/>
              <a:defRPr/>
            </a:lvl1pPr>
          </a:lstStyle>
          <a:p>
            <a:pPr fontAlgn="auto">
              <a:lnSpc>
                <a:spcPts val="2000"/>
              </a:lnSpc>
              <a:spcBef>
                <a:spcPts val="0"/>
              </a:spcBef>
              <a:spcAft>
                <a:spcPts val="0"/>
              </a:spcAft>
              <a:buFont typeface="Arial" pitchFamily="34" charset="0"/>
              <a:buNone/>
              <a:defRPr/>
            </a:pPr>
            <a:r>
              <a:rPr lang="sv-SE" sz="2000" dirty="0" smtClean="0">
                <a:solidFill>
                  <a:srgbClr val="000000"/>
                </a:solidFill>
                <a:latin typeface="+mn-lt"/>
                <a:ea typeface="+mn-ea"/>
                <a:cs typeface="+mn-cs"/>
              </a:rPr>
              <a:t>  </a:t>
            </a:r>
            <a:endParaRPr lang="sv-SE" sz="2000" dirty="0">
              <a:solidFill>
                <a:srgbClr val="000000"/>
              </a:solidFill>
              <a:latin typeface="+mn-lt"/>
              <a:ea typeface="+mn-ea"/>
              <a:cs typeface="+mn-cs"/>
            </a:endParaRPr>
          </a:p>
        </p:txBody>
      </p:sp>
      <p:sp>
        <p:nvSpPr>
          <p:cNvPr id="2" name="Rubrik 1"/>
          <p:cNvSpPr>
            <a:spLocks noGrp="1"/>
          </p:cNvSpPr>
          <p:nvPr>
            <p:ph type="title"/>
          </p:nvPr>
        </p:nvSpPr>
        <p:spPr bwMode="white">
          <a:xfrm>
            <a:off x="683568" y="628016"/>
            <a:ext cx="5112568" cy="1144800"/>
          </a:xfrm>
        </p:spPr>
        <p:txBody>
          <a:bodyPr/>
          <a:lstStyle>
            <a:lvl1pPr>
              <a:defRPr>
                <a:solidFill>
                  <a:schemeClr val="bg1"/>
                </a:solidFill>
              </a:defRPr>
            </a:lvl1pPr>
          </a:lstStyle>
          <a:p>
            <a:r>
              <a:rPr lang="sv-SE" smtClean="0"/>
              <a:t>Klicka här för att ändra format</a:t>
            </a:r>
            <a:endParaRPr lang="sv-SE" dirty="0"/>
          </a:p>
        </p:txBody>
      </p:sp>
      <p:sp>
        <p:nvSpPr>
          <p:cNvPr id="10" name="Platshållare för text 9"/>
          <p:cNvSpPr>
            <a:spLocks noGrp="1"/>
          </p:cNvSpPr>
          <p:nvPr>
            <p:ph type="body" sz="quarter" idx="14"/>
          </p:nvPr>
        </p:nvSpPr>
        <p:spPr bwMode="white">
          <a:xfrm>
            <a:off x="683568" y="1844674"/>
            <a:ext cx="5112568" cy="2376413"/>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smtClean="0"/>
              <a:t>Redigera format för bakgrundstext</a:t>
            </a:r>
          </a:p>
        </p:txBody>
      </p:sp>
      <p:sp>
        <p:nvSpPr>
          <p:cNvPr id="8" name="Platshållare för bild 7"/>
          <p:cNvSpPr>
            <a:spLocks noGrp="1"/>
          </p:cNvSpPr>
          <p:nvPr>
            <p:ph type="pic" sz="quarter" idx="13"/>
          </p:nvPr>
        </p:nvSpPr>
        <p:spPr>
          <a:xfrm>
            <a:off x="5947200" y="4418012"/>
            <a:ext cx="2739600" cy="1980000"/>
          </a:xfrm>
          <a:solidFill>
            <a:schemeClr val="accent5"/>
          </a:solidFill>
        </p:spPr>
        <p:txBody>
          <a:bodyPr anchor="t" anchorCtr="1"/>
          <a:lstStyle>
            <a:lvl1pPr marL="0" indent="0">
              <a:buFontTx/>
              <a:buNone/>
              <a:defRPr>
                <a:solidFill>
                  <a:schemeClr val="bg1"/>
                </a:solidFill>
              </a:defRPr>
            </a:lvl1pPr>
          </a:lstStyle>
          <a:p>
            <a:r>
              <a:rPr lang="sv-SE" smtClean="0"/>
              <a:t>Klicka på ikonen för att lägga till en bild</a:t>
            </a:r>
            <a:endParaRPr lang="sv-SE"/>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0800" y="467862"/>
            <a:ext cx="1367968" cy="468276"/>
          </a:xfrm>
          <a:prstGeom prst="rect">
            <a:avLst/>
          </a:prstGeom>
        </p:spPr>
      </p:pic>
      <p:sp>
        <p:nvSpPr>
          <p:cNvPr id="11" name="textruta 10"/>
          <p:cNvSpPr txBox="1"/>
          <p:nvPr userDrawn="1"/>
        </p:nvSpPr>
        <p:spPr>
          <a:xfrm>
            <a:off x="9324528" y="4441756"/>
            <a:ext cx="1584176" cy="2031325"/>
          </a:xfrm>
          <a:prstGeom prst="rect">
            <a:avLst/>
          </a:prstGeom>
          <a:noFill/>
        </p:spPr>
        <p:txBody>
          <a:bodyPr wrap="square" rtlCol="0">
            <a:spAutoFit/>
          </a:bodyPr>
          <a:lstStyle/>
          <a:p>
            <a:r>
              <a:rPr lang="sv-SE" sz="1400" dirty="0" smtClean="0">
                <a:solidFill>
                  <a:schemeClr val="tx2"/>
                </a:solidFill>
              </a:rPr>
              <a:t>Klicka på </a:t>
            </a:r>
            <a:r>
              <a:rPr lang="sv-SE" sz="1400" b="1" dirty="0" smtClean="0">
                <a:solidFill>
                  <a:schemeClr val="tx2"/>
                </a:solidFill>
              </a:rPr>
              <a:t>STHLM</a:t>
            </a:r>
            <a:r>
              <a:rPr lang="sv-SE" sz="1400" baseline="0" dirty="0" smtClean="0">
                <a:solidFill>
                  <a:schemeClr val="tx2"/>
                </a:solidFill>
              </a:rPr>
              <a:t> </a:t>
            </a:r>
            <a:r>
              <a:rPr lang="sv-SE" sz="1400" b="1" baseline="0" dirty="0" smtClean="0">
                <a:solidFill>
                  <a:schemeClr val="tx2"/>
                </a:solidFill>
              </a:rPr>
              <a:t>bilder</a:t>
            </a:r>
            <a:r>
              <a:rPr lang="sv-SE" sz="1400" baseline="0" dirty="0" smtClean="0">
                <a:solidFill>
                  <a:schemeClr val="tx2"/>
                </a:solidFill>
              </a:rPr>
              <a:t> för att lägga till en bild. Om du har en egen bild, klicka direkt på ikonen som visas i rutan här till vänster på sidan.</a:t>
            </a:r>
            <a:endParaRPr lang="sv-SE" sz="1400" dirty="0" smtClean="0">
              <a:solidFill>
                <a:schemeClr val="tx2"/>
              </a:solidFill>
            </a:endParaRPr>
          </a:p>
        </p:txBody>
      </p:sp>
    </p:spTree>
    <p:extLst>
      <p:ext uri="{BB962C8B-B14F-4D97-AF65-F5344CB8AC3E}">
        <p14:creationId xmlns:p14="http://schemas.microsoft.com/office/powerpoint/2010/main" val="229056259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elsida - Färgrutor alt 4">
    <p:spTree>
      <p:nvGrpSpPr>
        <p:cNvPr id="1" name=""/>
        <p:cNvGrpSpPr/>
        <p:nvPr/>
      </p:nvGrpSpPr>
      <p:grpSpPr>
        <a:xfrm>
          <a:off x="0" y="0"/>
          <a:ext cx="0" cy="0"/>
          <a:chOff x="0" y="0"/>
          <a:chExt cx="0" cy="0"/>
        </a:xfrm>
      </p:grpSpPr>
      <p:sp>
        <p:nvSpPr>
          <p:cNvPr id="6" name="Platshållare för text 16"/>
          <p:cNvSpPr txBox="1">
            <a:spLocks/>
          </p:cNvSpPr>
          <p:nvPr userDrawn="1"/>
        </p:nvSpPr>
        <p:spPr>
          <a:xfrm>
            <a:off x="457200" y="457200"/>
            <a:ext cx="5508000" cy="3960813"/>
          </a:xfrm>
          <a:prstGeom prst="rect">
            <a:avLst/>
          </a:prstGeom>
          <a:solidFill>
            <a:schemeClr val="tx2"/>
          </a:solidFill>
          <a:ln>
            <a:noFill/>
          </a:ln>
        </p:spPr>
        <p:txBody>
          <a:bodyPr lIns="234000" rIns="234000"/>
          <a:lstStyle>
            <a:lvl1pPr>
              <a:buNone/>
              <a:defRPr/>
            </a:lvl1pPr>
          </a:lstStyle>
          <a:p>
            <a:pPr fontAlgn="auto">
              <a:lnSpc>
                <a:spcPts val="2000"/>
              </a:lnSpc>
              <a:spcBef>
                <a:spcPts val="0"/>
              </a:spcBef>
              <a:spcAft>
                <a:spcPts val="0"/>
              </a:spcAft>
              <a:buFont typeface="Arial" pitchFamily="34" charset="0"/>
              <a:buNone/>
              <a:defRPr/>
            </a:pPr>
            <a:r>
              <a:rPr lang="sv-SE" sz="2000" dirty="0" smtClean="0">
                <a:solidFill>
                  <a:srgbClr val="000000"/>
                </a:solidFill>
                <a:latin typeface="+mn-lt"/>
                <a:ea typeface="+mn-ea"/>
                <a:cs typeface="+mn-cs"/>
              </a:rPr>
              <a:t>  </a:t>
            </a:r>
            <a:endParaRPr lang="sv-SE" sz="2000" dirty="0">
              <a:solidFill>
                <a:srgbClr val="000000"/>
              </a:solidFill>
              <a:latin typeface="+mn-lt"/>
              <a:ea typeface="+mn-ea"/>
              <a:cs typeface="+mn-cs"/>
            </a:endParaRPr>
          </a:p>
        </p:txBody>
      </p:sp>
      <p:sp>
        <p:nvSpPr>
          <p:cNvPr id="2" name="Rubrik 1"/>
          <p:cNvSpPr>
            <a:spLocks noGrp="1"/>
          </p:cNvSpPr>
          <p:nvPr>
            <p:ph type="title"/>
          </p:nvPr>
        </p:nvSpPr>
        <p:spPr bwMode="white">
          <a:xfrm>
            <a:off x="683568" y="628016"/>
            <a:ext cx="5112568" cy="1144800"/>
          </a:xfrm>
        </p:spPr>
        <p:txBody>
          <a:bodyPr/>
          <a:lstStyle>
            <a:lvl1pPr>
              <a:defRPr>
                <a:solidFill>
                  <a:schemeClr val="bg1"/>
                </a:solidFill>
              </a:defRPr>
            </a:lvl1pPr>
          </a:lstStyle>
          <a:p>
            <a:r>
              <a:rPr lang="sv-SE" smtClean="0"/>
              <a:t>Klicka här för att ändra format</a:t>
            </a:r>
            <a:endParaRPr lang="sv-SE" dirty="0"/>
          </a:p>
        </p:txBody>
      </p:sp>
      <p:sp>
        <p:nvSpPr>
          <p:cNvPr id="10" name="Platshållare för text 9"/>
          <p:cNvSpPr>
            <a:spLocks noGrp="1"/>
          </p:cNvSpPr>
          <p:nvPr>
            <p:ph type="body" sz="quarter" idx="14"/>
          </p:nvPr>
        </p:nvSpPr>
        <p:spPr bwMode="white">
          <a:xfrm>
            <a:off x="683568" y="1844674"/>
            <a:ext cx="5112568" cy="2376413"/>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smtClean="0"/>
              <a:t>Redigera format för bakgrundstext</a:t>
            </a:r>
          </a:p>
        </p:txBody>
      </p:sp>
      <p:sp>
        <p:nvSpPr>
          <p:cNvPr id="8" name="Platshållare för bild 7"/>
          <p:cNvSpPr>
            <a:spLocks noGrp="1"/>
          </p:cNvSpPr>
          <p:nvPr>
            <p:ph type="pic" sz="quarter" idx="13"/>
          </p:nvPr>
        </p:nvSpPr>
        <p:spPr>
          <a:xfrm>
            <a:off x="5947200" y="4418012"/>
            <a:ext cx="2739600" cy="1980000"/>
          </a:xfrm>
          <a:solidFill>
            <a:schemeClr val="accent3"/>
          </a:solidFill>
        </p:spPr>
        <p:txBody>
          <a:bodyPr anchor="t" anchorCtr="1"/>
          <a:lstStyle>
            <a:lvl1pPr marL="0" indent="0">
              <a:buFontTx/>
              <a:buNone/>
              <a:defRPr>
                <a:solidFill>
                  <a:schemeClr val="bg1"/>
                </a:solidFill>
              </a:defRPr>
            </a:lvl1pPr>
          </a:lstStyle>
          <a:p>
            <a:r>
              <a:rPr lang="sv-SE" smtClean="0"/>
              <a:t>Klicka på ikonen för att lägga till en bild</a:t>
            </a:r>
            <a:endParaRPr lang="sv-SE"/>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0800" y="467862"/>
            <a:ext cx="1367968" cy="468276"/>
          </a:xfrm>
          <a:prstGeom prst="rect">
            <a:avLst/>
          </a:prstGeom>
        </p:spPr>
      </p:pic>
      <p:sp>
        <p:nvSpPr>
          <p:cNvPr id="11" name="textruta 10"/>
          <p:cNvSpPr txBox="1"/>
          <p:nvPr userDrawn="1"/>
        </p:nvSpPr>
        <p:spPr>
          <a:xfrm>
            <a:off x="9324528" y="4441756"/>
            <a:ext cx="1584176" cy="2031325"/>
          </a:xfrm>
          <a:prstGeom prst="rect">
            <a:avLst/>
          </a:prstGeom>
          <a:noFill/>
        </p:spPr>
        <p:txBody>
          <a:bodyPr wrap="square" rtlCol="0">
            <a:spAutoFit/>
          </a:bodyPr>
          <a:lstStyle/>
          <a:p>
            <a:r>
              <a:rPr lang="sv-SE" sz="1400" dirty="0" smtClean="0">
                <a:solidFill>
                  <a:schemeClr val="tx2"/>
                </a:solidFill>
              </a:rPr>
              <a:t>Klicka på </a:t>
            </a:r>
            <a:r>
              <a:rPr lang="sv-SE" sz="1400" b="1" dirty="0" smtClean="0">
                <a:solidFill>
                  <a:schemeClr val="tx2"/>
                </a:solidFill>
              </a:rPr>
              <a:t>STHLM</a:t>
            </a:r>
            <a:r>
              <a:rPr lang="sv-SE" sz="1400" baseline="0" dirty="0" smtClean="0">
                <a:solidFill>
                  <a:schemeClr val="tx2"/>
                </a:solidFill>
              </a:rPr>
              <a:t> </a:t>
            </a:r>
            <a:r>
              <a:rPr lang="sv-SE" sz="1400" b="1" baseline="0" dirty="0" smtClean="0">
                <a:solidFill>
                  <a:schemeClr val="tx2"/>
                </a:solidFill>
              </a:rPr>
              <a:t>bilder</a:t>
            </a:r>
            <a:r>
              <a:rPr lang="sv-SE" sz="1400" baseline="0" dirty="0" smtClean="0">
                <a:solidFill>
                  <a:schemeClr val="tx2"/>
                </a:solidFill>
              </a:rPr>
              <a:t> för att lägga till en bild. Om du har en egen bild, klicka direkt på ikonen som visas i rutan här till vänster på sidan.</a:t>
            </a:r>
            <a:endParaRPr lang="sv-SE" sz="1400" dirty="0" smtClean="0">
              <a:solidFill>
                <a:schemeClr val="tx2"/>
              </a:solidFill>
            </a:endParaRPr>
          </a:p>
        </p:txBody>
      </p:sp>
    </p:spTree>
    <p:extLst>
      <p:ext uri="{BB962C8B-B14F-4D97-AF65-F5344CB8AC3E}">
        <p14:creationId xmlns:p14="http://schemas.microsoft.com/office/powerpoint/2010/main" val="419763533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text 4"/>
          <p:cNvSpPr>
            <a:spLocks noGrp="1"/>
          </p:cNvSpPr>
          <p:nvPr>
            <p:ph type="body" sz="quarter" idx="13" hasCustomPrompt="1"/>
          </p:nvPr>
        </p:nvSpPr>
        <p:spPr>
          <a:xfrm>
            <a:off x="460375" y="5733256"/>
            <a:ext cx="7282800" cy="180000"/>
          </a:xfrm>
        </p:spPr>
        <p:txBody>
          <a:bodyPr/>
          <a:lstStyle>
            <a:lvl1pPr marL="0" indent="0">
              <a:buNone/>
              <a:defRPr sz="1000" baseline="0"/>
            </a:lvl1pPr>
          </a:lstStyle>
          <a:p>
            <a:pPr lvl="0"/>
            <a:r>
              <a:rPr lang="sv-SE" dirty="0" smtClean="0"/>
              <a:t>Skriv </a:t>
            </a:r>
            <a:r>
              <a:rPr lang="sv-SE" dirty="0" err="1" smtClean="0"/>
              <a:t>ev</a:t>
            </a:r>
            <a:r>
              <a:rPr lang="sv-SE" dirty="0" smtClean="0"/>
              <a:t> källa</a:t>
            </a:r>
            <a:endParaRPr lang="sv-SE" dirty="0"/>
          </a:p>
        </p:txBody>
      </p:sp>
      <p:sp>
        <p:nvSpPr>
          <p:cNvPr id="4" name="Platshållare för datum 3"/>
          <p:cNvSpPr>
            <a:spLocks noGrp="1"/>
          </p:cNvSpPr>
          <p:nvPr>
            <p:ph type="dt" sz="half" idx="14"/>
          </p:nvPr>
        </p:nvSpPr>
        <p:spPr/>
        <p:txBody>
          <a:bodyPr/>
          <a:lstStyle/>
          <a:p>
            <a:r>
              <a:rPr lang="sv-SE" smtClean="0"/>
              <a:t>20XX-XX-XX</a:t>
            </a:r>
            <a:endParaRPr lang="sv-SE" dirty="0"/>
          </a:p>
        </p:txBody>
      </p:sp>
      <p:sp>
        <p:nvSpPr>
          <p:cNvPr id="6" name="Platshållare för sidfot 5"/>
          <p:cNvSpPr>
            <a:spLocks noGrp="1"/>
          </p:cNvSpPr>
          <p:nvPr>
            <p:ph type="ftr" sz="quarter" idx="15"/>
          </p:nvPr>
        </p:nvSpPr>
        <p:spPr/>
        <p:txBody>
          <a:bodyPr/>
          <a:lstStyle/>
          <a:p>
            <a:r>
              <a:rPr lang="sv-SE" smtClean="0"/>
              <a:t>Skriv eventuell sidfot här</a:t>
            </a:r>
            <a:endParaRPr lang="sv-SE" dirty="0"/>
          </a:p>
        </p:txBody>
      </p:sp>
      <p:sp>
        <p:nvSpPr>
          <p:cNvPr id="7" name="Platshållare för bildnummer 6"/>
          <p:cNvSpPr>
            <a:spLocks noGrp="1"/>
          </p:cNvSpPr>
          <p:nvPr>
            <p:ph type="sldNum" sz="quarter" idx="16"/>
          </p:nvPr>
        </p:nvSpPr>
        <p:spPr/>
        <p:txBody>
          <a:bodyPr/>
          <a:lstStyle/>
          <a:p>
            <a:fld id="{A1FA3D87-4B78-4D5D-8368-DA3305501A4C}" type="slidenum">
              <a:rPr lang="sv-SE" smtClean="0"/>
              <a:pPr/>
              <a:t>‹#›</a:t>
            </a:fld>
            <a:endParaRPr lang="sv-SE" dirty="0"/>
          </a:p>
        </p:txBody>
      </p:sp>
    </p:spTree>
    <p:extLst>
      <p:ext uri="{BB962C8B-B14F-4D97-AF65-F5344CB8AC3E}">
        <p14:creationId xmlns:p14="http://schemas.microsoft.com/office/powerpoint/2010/main" val="212772769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vå spalter">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smtClean="0"/>
              <a:t>Klicka här för att ändra format</a:t>
            </a:r>
            <a:endParaRPr lang="sv-SE" dirty="0"/>
          </a:p>
        </p:txBody>
      </p:sp>
      <p:sp>
        <p:nvSpPr>
          <p:cNvPr id="3" name="Platshållare för innehåll 2"/>
          <p:cNvSpPr>
            <a:spLocks noGrp="1"/>
          </p:cNvSpPr>
          <p:nvPr>
            <p:ph sz="half" idx="1"/>
          </p:nvPr>
        </p:nvSpPr>
        <p:spPr>
          <a:xfrm>
            <a:off x="457200" y="1440001"/>
            <a:ext cx="3888000" cy="396000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innehåll 3"/>
          <p:cNvSpPr>
            <a:spLocks noGrp="1"/>
          </p:cNvSpPr>
          <p:nvPr>
            <p:ph sz="half" idx="2"/>
          </p:nvPr>
        </p:nvSpPr>
        <p:spPr>
          <a:xfrm>
            <a:off x="4805185" y="1440000"/>
            <a:ext cx="3888000" cy="396000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9" name="Platshållare för text 4"/>
          <p:cNvSpPr>
            <a:spLocks noGrp="1"/>
          </p:cNvSpPr>
          <p:nvPr>
            <p:ph type="body" sz="quarter" idx="13" hasCustomPrompt="1"/>
          </p:nvPr>
        </p:nvSpPr>
        <p:spPr>
          <a:xfrm>
            <a:off x="460374" y="5445224"/>
            <a:ext cx="3888000" cy="180000"/>
          </a:xfrm>
        </p:spPr>
        <p:txBody>
          <a:bodyPr/>
          <a:lstStyle>
            <a:lvl1pPr marL="0" indent="0">
              <a:buNone/>
              <a:defRPr sz="1000" baseline="0"/>
            </a:lvl1pPr>
          </a:lstStyle>
          <a:p>
            <a:pPr lvl="0"/>
            <a:r>
              <a:rPr lang="sv-SE" dirty="0" smtClean="0"/>
              <a:t>Skriv </a:t>
            </a:r>
            <a:r>
              <a:rPr lang="sv-SE" dirty="0" err="1" smtClean="0"/>
              <a:t>ev</a:t>
            </a:r>
            <a:r>
              <a:rPr lang="sv-SE" dirty="0" smtClean="0"/>
              <a:t> källa</a:t>
            </a:r>
            <a:endParaRPr lang="sv-SE" dirty="0"/>
          </a:p>
        </p:txBody>
      </p:sp>
      <p:sp>
        <p:nvSpPr>
          <p:cNvPr id="10" name="Platshållare för text 4"/>
          <p:cNvSpPr>
            <a:spLocks noGrp="1"/>
          </p:cNvSpPr>
          <p:nvPr>
            <p:ph type="body" sz="quarter" idx="14" hasCustomPrompt="1"/>
          </p:nvPr>
        </p:nvSpPr>
        <p:spPr>
          <a:xfrm>
            <a:off x="4805185" y="5445224"/>
            <a:ext cx="3888000" cy="180000"/>
          </a:xfrm>
        </p:spPr>
        <p:txBody>
          <a:bodyPr/>
          <a:lstStyle>
            <a:lvl1pPr marL="0" indent="0">
              <a:buNone/>
              <a:defRPr sz="1000" baseline="0"/>
            </a:lvl1pPr>
          </a:lstStyle>
          <a:p>
            <a:pPr lvl="0"/>
            <a:r>
              <a:rPr lang="sv-SE" dirty="0" smtClean="0"/>
              <a:t>Skriv </a:t>
            </a:r>
            <a:r>
              <a:rPr lang="sv-SE" dirty="0" err="1" smtClean="0"/>
              <a:t>ev</a:t>
            </a:r>
            <a:r>
              <a:rPr lang="sv-SE" dirty="0" smtClean="0"/>
              <a:t> källa</a:t>
            </a:r>
            <a:endParaRPr lang="sv-SE" dirty="0"/>
          </a:p>
        </p:txBody>
      </p:sp>
      <p:sp>
        <p:nvSpPr>
          <p:cNvPr id="11" name="Platshållare för datum 10"/>
          <p:cNvSpPr>
            <a:spLocks noGrp="1"/>
          </p:cNvSpPr>
          <p:nvPr>
            <p:ph type="dt" sz="half" idx="10"/>
          </p:nvPr>
        </p:nvSpPr>
        <p:spPr/>
        <p:txBody>
          <a:bodyPr/>
          <a:lstStyle/>
          <a:p>
            <a:r>
              <a:rPr lang="sv-SE" smtClean="0"/>
              <a:t>20XX-XX-XX</a:t>
            </a:r>
            <a:endParaRPr lang="sv-SE" dirty="0"/>
          </a:p>
        </p:txBody>
      </p:sp>
      <p:sp>
        <p:nvSpPr>
          <p:cNvPr id="12" name="Platshållare för sidfot 11"/>
          <p:cNvSpPr>
            <a:spLocks noGrp="1"/>
          </p:cNvSpPr>
          <p:nvPr>
            <p:ph type="ftr" sz="quarter" idx="11"/>
          </p:nvPr>
        </p:nvSpPr>
        <p:spPr/>
        <p:txBody>
          <a:bodyPr/>
          <a:lstStyle/>
          <a:p>
            <a:r>
              <a:rPr lang="sv-SE" smtClean="0"/>
              <a:t>Skriv eventuell sidfot här</a:t>
            </a:r>
            <a:endParaRPr lang="sv-SE" dirty="0"/>
          </a:p>
        </p:txBody>
      </p:sp>
      <p:sp>
        <p:nvSpPr>
          <p:cNvPr id="13" name="Platshållare för bildnummer 12"/>
          <p:cNvSpPr>
            <a:spLocks noGrp="1"/>
          </p:cNvSpPr>
          <p:nvPr>
            <p:ph type="sldNum" sz="quarter" idx="12"/>
          </p:nvPr>
        </p:nvSpPr>
        <p:spPr/>
        <p:txBody>
          <a:bodyPr/>
          <a:lstStyle/>
          <a:p>
            <a:fld id="{A1FA3D87-4B78-4D5D-8368-DA3305501A4C}" type="slidenum">
              <a:rPr lang="sv-SE" smtClean="0"/>
              <a:pPr/>
              <a:t>‹#›</a:t>
            </a:fld>
            <a:endParaRPr lang="sv-SE" dirty="0"/>
          </a:p>
        </p:txBody>
      </p:sp>
    </p:spTree>
    <p:extLst>
      <p:ext uri="{BB962C8B-B14F-4D97-AF65-F5344CB8AC3E}">
        <p14:creationId xmlns:p14="http://schemas.microsoft.com/office/powerpoint/2010/main" val="33599067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457200"/>
            <a:ext cx="8229600" cy="831600"/>
          </a:xfrm>
          <a:prstGeom prst="rect">
            <a:avLst/>
          </a:prstGeom>
        </p:spPr>
        <p:txBody>
          <a:bodyPr vert="horz" lIns="0" tIns="0" rIns="0" bIns="0" rtlCol="0" anchor="t" anchorCtr="0">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457200" y="1440001"/>
            <a:ext cx="7283152" cy="4294050"/>
          </a:xfrm>
          <a:prstGeom prst="rect">
            <a:avLst/>
          </a:prstGeom>
        </p:spPr>
        <p:txBody>
          <a:bodyPr vert="horz" lIns="0" tIns="0" rIns="0" bIns="0" rtlCol="0">
            <a:no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datum 3"/>
          <p:cNvSpPr>
            <a:spLocks noGrp="1"/>
          </p:cNvSpPr>
          <p:nvPr>
            <p:ph type="dt" sz="half" idx="2"/>
          </p:nvPr>
        </p:nvSpPr>
        <p:spPr>
          <a:xfrm>
            <a:off x="7894800" y="6312141"/>
            <a:ext cx="792000" cy="144000"/>
          </a:xfrm>
          <a:prstGeom prst="rect">
            <a:avLst/>
          </a:prstGeom>
        </p:spPr>
        <p:txBody>
          <a:bodyPr vert="horz" lIns="0" tIns="0" rIns="0" bIns="0" rtlCol="0" anchor="ctr"/>
          <a:lstStyle>
            <a:lvl1pPr algn="r">
              <a:defRPr sz="800">
                <a:solidFill>
                  <a:schemeClr val="tx1"/>
                </a:solidFill>
              </a:defRPr>
            </a:lvl1pPr>
          </a:lstStyle>
          <a:p>
            <a:r>
              <a:rPr lang="sv-SE" smtClean="0"/>
              <a:t>20XX-XX-XX</a:t>
            </a:r>
            <a:endParaRPr lang="sv-SE" dirty="0"/>
          </a:p>
        </p:txBody>
      </p:sp>
      <p:sp>
        <p:nvSpPr>
          <p:cNvPr id="5" name="Platshållare för sidfot 4"/>
          <p:cNvSpPr>
            <a:spLocks noGrp="1"/>
          </p:cNvSpPr>
          <p:nvPr>
            <p:ph type="ftr" sz="quarter" idx="3"/>
          </p:nvPr>
        </p:nvSpPr>
        <p:spPr>
          <a:xfrm>
            <a:off x="2178000" y="6451624"/>
            <a:ext cx="4788000" cy="144000"/>
          </a:xfrm>
          <a:prstGeom prst="rect">
            <a:avLst/>
          </a:prstGeom>
        </p:spPr>
        <p:txBody>
          <a:bodyPr vert="horz" lIns="0" tIns="0" rIns="0" bIns="0" rtlCol="0" anchor="ctr"/>
          <a:lstStyle>
            <a:lvl1pPr algn="ctr">
              <a:defRPr sz="800">
                <a:solidFill>
                  <a:schemeClr val="tx1"/>
                </a:solidFill>
              </a:defRPr>
            </a:lvl1pPr>
          </a:lstStyle>
          <a:p>
            <a:r>
              <a:rPr lang="sv-SE" smtClean="0"/>
              <a:t>Skriv eventuell sidfot här</a:t>
            </a:r>
            <a:endParaRPr lang="sv-SE" dirty="0"/>
          </a:p>
        </p:txBody>
      </p:sp>
      <p:sp>
        <p:nvSpPr>
          <p:cNvPr id="6" name="Platshållare för bildnummer 5"/>
          <p:cNvSpPr>
            <a:spLocks noGrp="1"/>
          </p:cNvSpPr>
          <p:nvPr>
            <p:ph type="sldNum" sz="quarter" idx="4"/>
          </p:nvPr>
        </p:nvSpPr>
        <p:spPr>
          <a:xfrm>
            <a:off x="8182800" y="6451624"/>
            <a:ext cx="504000" cy="144000"/>
          </a:xfrm>
          <a:prstGeom prst="rect">
            <a:avLst/>
          </a:prstGeom>
        </p:spPr>
        <p:txBody>
          <a:bodyPr vert="horz" lIns="0" tIns="0" rIns="0" bIns="0" rtlCol="0" anchor="ctr"/>
          <a:lstStyle>
            <a:lvl1pPr algn="r">
              <a:defRPr sz="800">
                <a:solidFill>
                  <a:schemeClr val="tx1"/>
                </a:solidFill>
              </a:defRPr>
            </a:lvl1pPr>
          </a:lstStyle>
          <a:p>
            <a:fld id="{A1FA3D87-4B78-4D5D-8368-DA3305501A4C}" type="slidenum">
              <a:rPr lang="sv-SE" smtClean="0"/>
              <a:pPr/>
              <a:t>‹#›</a:t>
            </a:fld>
            <a:endParaRPr lang="sv-SE" dirty="0"/>
          </a:p>
        </p:txBody>
      </p:sp>
      <p:pic>
        <p:nvPicPr>
          <p:cNvPr id="7" name="Bildobjekt 6"/>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467543" y="6279952"/>
            <a:ext cx="1156816" cy="396000"/>
          </a:xfrm>
          <a:prstGeom prst="rect">
            <a:avLst/>
          </a:prstGeom>
        </p:spPr>
      </p:pic>
    </p:spTree>
    <p:extLst>
      <p:ext uri="{BB962C8B-B14F-4D97-AF65-F5344CB8AC3E}">
        <p14:creationId xmlns:p14="http://schemas.microsoft.com/office/powerpoint/2010/main" val="3388487928"/>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66" r:id="rId3"/>
    <p:sldLayoutId id="2147483657" r:id="rId4"/>
    <p:sldLayoutId id="2147483658" r:id="rId5"/>
    <p:sldLayoutId id="2147483659" r:id="rId6"/>
    <p:sldLayoutId id="2147483660" r:id="rId7"/>
    <p:sldLayoutId id="2147483650" r:id="rId8"/>
    <p:sldLayoutId id="2147483652" r:id="rId9"/>
    <p:sldLayoutId id="2147483664" r:id="rId10"/>
    <p:sldLayoutId id="2147483665" r:id="rId11"/>
    <p:sldLayoutId id="2147483668" r:id="rId12"/>
    <p:sldLayoutId id="2147483667" r:id="rId13"/>
    <p:sldLayoutId id="2147483653" r:id="rId14"/>
    <p:sldLayoutId id="2147483654" r:id="rId15"/>
    <p:sldLayoutId id="2147483655" r:id="rId16"/>
    <p:sldLayoutId id="2147483651" r:id="rId17"/>
    <p:sldLayoutId id="2147483661" r:id="rId18"/>
    <p:sldLayoutId id="2147483662" r:id="rId19"/>
    <p:sldLayoutId id="2147483663" r:id="rId20"/>
  </p:sldLayoutIdLst>
  <p:timing>
    <p:tnLst>
      <p:par>
        <p:cTn id="1" dur="indefinite" restart="never" nodeType="tmRoot"/>
      </p:par>
    </p:tnLst>
  </p:timing>
  <p:hf sldNum="0" hdr="0" ftr="0" dt="0"/>
  <p:txStyles>
    <p:titleStyle>
      <a:lvl1pPr algn="l" defTabSz="914400" rtl="0" eaLnBrk="1" latinLnBrk="0" hangingPunct="1">
        <a:spcBef>
          <a:spcPct val="0"/>
        </a:spcBef>
        <a:buNone/>
        <a:defRPr sz="2800" b="1" kern="1200">
          <a:solidFill>
            <a:schemeClr val="tx1"/>
          </a:solidFill>
          <a:latin typeface="+mj-lt"/>
          <a:ea typeface="+mj-ea"/>
          <a:cs typeface="+mj-cs"/>
        </a:defRPr>
      </a:lvl1pPr>
    </p:titleStyle>
    <p:bodyStyle>
      <a:lvl1pPr marL="180000" indent="-180000" algn="l" defTabSz="914400" rtl="0" eaLnBrk="1" latinLnBrk="0" hangingPunct="1">
        <a:spcBef>
          <a:spcPct val="20000"/>
        </a:spcBef>
        <a:spcAft>
          <a:spcPts val="600"/>
        </a:spcAft>
        <a:buFont typeface="Arial" panose="020B0604020202020204" pitchFamily="34" charset="0"/>
        <a:buChar char="•"/>
        <a:defRPr sz="2000" kern="1200">
          <a:solidFill>
            <a:schemeClr val="tx1"/>
          </a:solidFill>
          <a:latin typeface="+mn-lt"/>
          <a:ea typeface="+mn-ea"/>
          <a:cs typeface="+mn-cs"/>
        </a:defRPr>
      </a:lvl1pPr>
      <a:lvl2pPr marL="398463" indent="-219075"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2pPr>
      <a:lvl3pPr marL="584200" indent="-195263"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3pPr>
      <a:lvl4pPr marL="812800" indent="-211138"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4pPr>
      <a:lvl5pPr marL="1008063" indent="-212725"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hyperlink" Target="https://www.swedishbankers.se/" TargetMode="External"/><Relationship Id="rId2" Type="http://schemas.openxmlformats.org/officeDocument/2006/relationships/hyperlink" Target="https://www.stockholm.se/godman"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p:txBody>
          <a:bodyPr/>
          <a:lstStyle/>
          <a:p>
            <a:r>
              <a:rPr lang="sv-SE" dirty="0" smtClean="0"/>
              <a:t>Sörja för person och arvode</a:t>
            </a:r>
            <a:endParaRPr lang="sv-SE" dirty="0"/>
          </a:p>
        </p:txBody>
      </p:sp>
      <p:sp>
        <p:nvSpPr>
          <p:cNvPr id="5" name="Underrubrik 4"/>
          <p:cNvSpPr>
            <a:spLocks noGrp="1"/>
          </p:cNvSpPr>
          <p:nvPr>
            <p:ph type="subTitle" idx="1"/>
          </p:nvPr>
        </p:nvSpPr>
        <p:spPr/>
        <p:txBody>
          <a:bodyPr/>
          <a:lstStyle/>
          <a:p>
            <a:r>
              <a:rPr lang="sv-SE" dirty="0" err="1" smtClean="0"/>
              <a:t>Godmansföreningen</a:t>
            </a:r>
            <a:r>
              <a:rPr lang="sv-SE" dirty="0" smtClean="0"/>
              <a:t> 2019-05-14</a:t>
            </a:r>
            <a:endParaRPr lang="sv-SE" dirty="0"/>
          </a:p>
        </p:txBody>
      </p:sp>
    </p:spTree>
    <p:extLst>
      <p:ext uri="{BB962C8B-B14F-4D97-AF65-F5344CB8AC3E}">
        <p14:creationId xmlns:p14="http://schemas.microsoft.com/office/powerpoint/2010/main" val="8383486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Grunder för lägre arvode</a:t>
            </a:r>
            <a:endParaRPr lang="sv-SE" dirty="0"/>
          </a:p>
        </p:txBody>
      </p:sp>
      <p:sp>
        <p:nvSpPr>
          <p:cNvPr id="3" name="Platshållare för innehåll 2"/>
          <p:cNvSpPr>
            <a:spLocks noGrp="1"/>
          </p:cNvSpPr>
          <p:nvPr>
            <p:ph idx="1"/>
          </p:nvPr>
        </p:nvSpPr>
        <p:spPr/>
        <p:txBody>
          <a:bodyPr/>
          <a:lstStyle/>
          <a:p>
            <a:r>
              <a:rPr lang="sv-SE" sz="1800" dirty="0" smtClean="0"/>
              <a:t>Gör man mindre än vad som ingår i ett normaluppdrag så kan vi sänka arvodet. </a:t>
            </a:r>
          </a:p>
          <a:p>
            <a:r>
              <a:rPr lang="sv-SE" sz="1800" dirty="0"/>
              <a:t>V</a:t>
            </a:r>
            <a:r>
              <a:rPr lang="sv-SE" sz="1800" dirty="0" smtClean="0"/>
              <a:t>anliga skäl till att vi sänker arvodet är:</a:t>
            </a:r>
          </a:p>
          <a:p>
            <a:pPr lvl="1"/>
            <a:r>
              <a:rPr lang="sv-SE" sz="1800" dirty="0" smtClean="0"/>
              <a:t>Vi får kännedom om att det är ett fåtal besök/kontakter med HM (individuell bedömning utifrån </a:t>
            </a:r>
            <a:r>
              <a:rPr lang="sv-SE" sz="1800" dirty="0" err="1" smtClean="0"/>
              <a:t>HM:s</a:t>
            </a:r>
            <a:r>
              <a:rPr lang="sv-SE" sz="1800" dirty="0" smtClean="0"/>
              <a:t> behov görs dock).</a:t>
            </a:r>
          </a:p>
          <a:p>
            <a:pPr lvl="1"/>
            <a:r>
              <a:rPr lang="sv-SE" sz="1800" dirty="0" smtClean="0"/>
              <a:t>HM själv sköter till stora delar sin ekonomi själv (GM kollar endast att det verkar fungera).</a:t>
            </a:r>
          </a:p>
          <a:p>
            <a:pPr lvl="1"/>
            <a:endParaRPr lang="sv-SE" sz="1800" dirty="0" smtClean="0"/>
          </a:p>
          <a:p>
            <a:pPr lvl="1"/>
            <a:r>
              <a:rPr lang="sv-SE" sz="1800" dirty="0" smtClean="0"/>
              <a:t>Bristande redovisning.</a:t>
            </a:r>
          </a:p>
          <a:p>
            <a:pPr lvl="1"/>
            <a:r>
              <a:rPr lang="sv-SE" sz="1800" dirty="0" smtClean="0"/>
              <a:t>Lämnar inte in det vi begär.</a:t>
            </a:r>
          </a:p>
          <a:p>
            <a:pPr marL="179388" lvl="1" indent="0">
              <a:buNone/>
            </a:pPr>
            <a:endParaRPr lang="sv-SE" sz="1800" dirty="0" smtClean="0"/>
          </a:p>
          <a:p>
            <a:pPr lvl="1"/>
            <a:r>
              <a:rPr lang="sv-SE" sz="1800" dirty="0" smtClean="0"/>
              <a:t>STF har inte fullgjort sitt uppdrag i en eller flera delar (misskötsamhet). Kan också leda </a:t>
            </a:r>
            <a:r>
              <a:rPr lang="sv-SE" sz="1800" dirty="0" err="1" smtClean="0"/>
              <a:t>til</a:t>
            </a:r>
            <a:r>
              <a:rPr lang="sv-SE" sz="1800" dirty="0" smtClean="0"/>
              <a:t> 0 kr i arvode samt entledigande.</a:t>
            </a:r>
            <a:endParaRPr lang="sv-SE" sz="1800" dirty="0"/>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1426278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Högre arvode</a:t>
            </a:r>
            <a:endParaRPr lang="sv-SE" dirty="0"/>
          </a:p>
        </p:txBody>
      </p:sp>
      <p:sp>
        <p:nvSpPr>
          <p:cNvPr id="3" name="Platshållare för innehåll 2"/>
          <p:cNvSpPr>
            <a:spLocks noGrp="1"/>
          </p:cNvSpPr>
          <p:nvPr>
            <p:ph idx="1"/>
          </p:nvPr>
        </p:nvSpPr>
        <p:spPr>
          <a:xfrm>
            <a:off x="457200" y="1124744"/>
            <a:ext cx="7283152" cy="4609307"/>
          </a:xfrm>
        </p:spPr>
        <p:txBody>
          <a:bodyPr/>
          <a:lstStyle/>
          <a:p>
            <a:pPr marL="0" indent="0">
              <a:buNone/>
            </a:pPr>
            <a:r>
              <a:rPr lang="sv-SE" sz="1600" dirty="0" smtClean="0"/>
              <a:t>STF har gjort allt det som en STF kan förväntas göra och det som ingår i uppdraget men uppdraget är av en sådan karaktär att STF behöver göra mer inom sitt uppdrag.</a:t>
            </a:r>
          </a:p>
          <a:p>
            <a:pPr marL="0" indent="0">
              <a:buNone/>
            </a:pPr>
            <a:r>
              <a:rPr lang="sv-SE" sz="1600" b="1" u="sng" dirty="0" smtClean="0"/>
              <a:t>Förvalta egendom</a:t>
            </a:r>
          </a:p>
          <a:p>
            <a:r>
              <a:rPr lang="sv-SE" sz="1600" dirty="0" smtClean="0"/>
              <a:t>Krävs en väldigt aktiv kapitalförvaltning, så som stora kapitaltillgångar som behöver placeras om upprepade gånger. STF måste aktivt ha koll på placeringarna och tillgångarna.</a:t>
            </a:r>
          </a:p>
          <a:p>
            <a:r>
              <a:rPr lang="sv-SE" sz="1600" dirty="0" smtClean="0"/>
              <a:t>HM har företag.</a:t>
            </a:r>
          </a:p>
          <a:p>
            <a:r>
              <a:rPr lang="sv-SE" sz="1600" dirty="0" smtClean="0"/>
              <a:t>Tillsyn av en tom fastighet eller bostadsrätt. STF behöver exempelvis besöka fastigheten 1 ggr/månad för att spola i avlopp och kolla att det står rätt till med fastigheten.</a:t>
            </a:r>
          </a:p>
          <a:p>
            <a:pPr marL="0" indent="0">
              <a:buNone/>
            </a:pPr>
            <a:r>
              <a:rPr lang="sv-SE" sz="1600" b="1" u="sng" dirty="0" smtClean="0"/>
              <a:t>Sörja för person</a:t>
            </a:r>
          </a:p>
          <a:p>
            <a:r>
              <a:rPr lang="sv-SE" sz="1600" dirty="0" smtClean="0"/>
              <a:t>Omfattande kontakter (med HM, anhöriga, myndigheter o s v).</a:t>
            </a:r>
          </a:p>
          <a:p>
            <a:pPr marL="0" indent="0">
              <a:buNone/>
            </a:pPr>
            <a:r>
              <a:rPr lang="sv-SE" sz="1600" b="1" u="sng" dirty="0" smtClean="0"/>
              <a:t>Bevaka rätt</a:t>
            </a:r>
          </a:p>
          <a:p>
            <a:r>
              <a:rPr lang="sv-SE" sz="1600" dirty="0" smtClean="0"/>
              <a:t>Polisanmäla saker ofta, ärenden i tingsrätten hela tiden som kräver att STF agerar i egenskap av STF (ej juridiskt kunnig).</a:t>
            </a:r>
            <a:endParaRPr lang="sv-SE" sz="1600" dirty="0"/>
          </a:p>
        </p:txBody>
      </p:sp>
      <p:sp>
        <p:nvSpPr>
          <p:cNvPr id="4" name="Platshållare för text 3"/>
          <p:cNvSpPr>
            <a:spLocks noGrp="1"/>
          </p:cNvSpPr>
          <p:nvPr>
            <p:ph type="body" sz="quarter" idx="13"/>
          </p:nvPr>
        </p:nvSpPr>
        <p:spPr/>
        <p:txBody>
          <a:bodyPr/>
          <a:lstStyle/>
          <a:p>
            <a:endParaRPr lang="sv-SE" dirty="0"/>
          </a:p>
        </p:txBody>
      </p:sp>
    </p:spTree>
    <p:extLst>
      <p:ext uri="{BB962C8B-B14F-4D97-AF65-F5344CB8AC3E}">
        <p14:creationId xmlns:p14="http://schemas.microsoft.com/office/powerpoint/2010/main" val="651165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Extraarvoden för punktinsatser</a:t>
            </a:r>
            <a:endParaRPr lang="sv-SE" dirty="0"/>
          </a:p>
        </p:txBody>
      </p:sp>
      <p:sp>
        <p:nvSpPr>
          <p:cNvPr id="3" name="Platshållare för innehåll 2"/>
          <p:cNvSpPr>
            <a:spLocks noGrp="1"/>
          </p:cNvSpPr>
          <p:nvPr>
            <p:ph idx="1"/>
          </p:nvPr>
        </p:nvSpPr>
        <p:spPr/>
        <p:txBody>
          <a:bodyPr/>
          <a:lstStyle/>
          <a:p>
            <a:r>
              <a:rPr lang="sv-SE" sz="1800" dirty="0" smtClean="0"/>
              <a:t>Extraarvoden kan ges för punktinsatser.</a:t>
            </a:r>
          </a:p>
          <a:p>
            <a:r>
              <a:rPr lang="sv-SE" sz="1800" dirty="0" smtClean="0"/>
              <a:t>En punktinsats är vid enstaka tillfällen och inte återkommande.</a:t>
            </a:r>
          </a:p>
          <a:p>
            <a:r>
              <a:rPr lang="sv-SE" sz="1800" dirty="0" smtClean="0"/>
              <a:t>Exempel på vanliga </a:t>
            </a:r>
            <a:r>
              <a:rPr lang="sv-SE" sz="1800" dirty="0"/>
              <a:t>e</a:t>
            </a:r>
            <a:r>
              <a:rPr lang="sv-SE" sz="1800" dirty="0" smtClean="0"/>
              <a:t>xtraarvoden: </a:t>
            </a:r>
          </a:p>
          <a:p>
            <a:pPr lvl="1"/>
            <a:r>
              <a:rPr lang="sv-SE" sz="1800" dirty="0" smtClean="0"/>
              <a:t>Fastighetsförsäljningar</a:t>
            </a:r>
          </a:p>
          <a:p>
            <a:pPr lvl="1"/>
            <a:r>
              <a:rPr lang="sv-SE" sz="1800" dirty="0" smtClean="0"/>
              <a:t>Arvskiften</a:t>
            </a:r>
          </a:p>
          <a:p>
            <a:pPr lvl="1"/>
            <a:r>
              <a:rPr lang="sv-SE" sz="1800" dirty="0" smtClean="0"/>
              <a:t>Uppstarten vid ett nytt ärende där HM fått god man eller förvaltare förordnad för sig och det i inledningsskedet behövs mycket initiala insatser. (Arvodet blir väldigt lågt eftersom det påbörjas under året men det finns mycket för STF att göra, leta fram tillgångar och skulder mm.)</a:t>
            </a:r>
          </a:p>
          <a:p>
            <a:pPr lvl="1"/>
            <a:r>
              <a:rPr lang="sv-SE" sz="1800" dirty="0" smtClean="0"/>
              <a:t>Övertar ett ärende efter en STF som har misskött sig allvarligt - det finns mycket att reda ut och bringa ordning i.</a:t>
            </a:r>
          </a:p>
          <a:p>
            <a:pPr lvl="1"/>
            <a:r>
              <a:rPr lang="sv-SE" sz="1800" dirty="0" smtClean="0"/>
              <a:t>Ordna med skuldsanering och ansöka om detta.</a:t>
            </a:r>
            <a:endParaRPr lang="sv-SE" sz="1800" dirty="0"/>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1789437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Vanliga missförstånd om vad som ingår i extraarvode</a:t>
            </a:r>
            <a:endParaRPr lang="sv-SE" dirty="0"/>
          </a:p>
        </p:txBody>
      </p:sp>
      <p:sp>
        <p:nvSpPr>
          <p:cNvPr id="3" name="Platshållare för innehåll 2"/>
          <p:cNvSpPr>
            <a:spLocks noGrp="1"/>
          </p:cNvSpPr>
          <p:nvPr>
            <p:ph idx="1"/>
          </p:nvPr>
        </p:nvSpPr>
        <p:spPr/>
        <p:txBody>
          <a:bodyPr/>
          <a:lstStyle/>
          <a:p>
            <a:r>
              <a:rPr lang="sv-SE" dirty="0"/>
              <a:t>Ofta finns en tro om att man kan få extraarvode när det istället </a:t>
            </a:r>
            <a:r>
              <a:rPr lang="sv-SE" dirty="0" smtClean="0"/>
              <a:t>ingår i det vanliga uppdraget. </a:t>
            </a:r>
          </a:p>
          <a:p>
            <a:r>
              <a:rPr lang="sv-SE" dirty="0" smtClean="0"/>
              <a:t>När STF har utfört är mer än vad som ingår i det vanliga uppdraget och det som STF har utfört fortfarande omfattas av uppdraget.</a:t>
            </a:r>
          </a:p>
          <a:p>
            <a:r>
              <a:rPr lang="sv-SE" dirty="0" smtClean="0"/>
              <a:t>Då kan det istället vara frågan om att procentarvodet (schablonarvodet) blir högre. </a:t>
            </a:r>
            <a:endParaRPr lang="sv-SE" dirty="0"/>
          </a:p>
          <a:p>
            <a:pPr marL="404200" lvl="2" indent="0">
              <a:buNone/>
            </a:pPr>
            <a:endParaRPr lang="sv-SE" sz="1200" dirty="0" smtClean="0"/>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1077173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Några exempel på vad som inte ger extraarvode…</a:t>
            </a:r>
            <a:r>
              <a:rPr lang="sv-SE" dirty="0"/>
              <a:t/>
            </a:r>
            <a:br>
              <a:rPr lang="sv-SE" dirty="0"/>
            </a:br>
            <a:endParaRPr lang="sv-SE" dirty="0"/>
          </a:p>
        </p:txBody>
      </p:sp>
      <p:sp>
        <p:nvSpPr>
          <p:cNvPr id="3" name="Platshållare för innehåll 2"/>
          <p:cNvSpPr>
            <a:spLocks noGrp="1"/>
          </p:cNvSpPr>
          <p:nvPr>
            <p:ph idx="1"/>
          </p:nvPr>
        </p:nvSpPr>
        <p:spPr/>
        <p:txBody>
          <a:bodyPr/>
          <a:lstStyle/>
          <a:p>
            <a:r>
              <a:rPr lang="sv-SE" sz="1800" dirty="0" smtClean="0"/>
              <a:t>Packning </a:t>
            </a:r>
            <a:r>
              <a:rPr lang="sv-SE" sz="1800" dirty="0"/>
              <a:t>och städning vid flytt (ska göras av inhyrd firma). Utförandet av sådana tjänster ingår inte i </a:t>
            </a:r>
            <a:r>
              <a:rPr lang="sv-SE" sz="1800" dirty="0" smtClean="0"/>
              <a:t>ditt uppdrag </a:t>
            </a:r>
            <a:r>
              <a:rPr lang="sv-SE" sz="1800" dirty="0"/>
              <a:t>som </a:t>
            </a:r>
            <a:r>
              <a:rPr lang="sv-SE" sz="1800" dirty="0" smtClean="0"/>
              <a:t>STF.</a:t>
            </a:r>
            <a:endParaRPr lang="sv-SE" sz="1800" dirty="0"/>
          </a:p>
          <a:p>
            <a:r>
              <a:rPr lang="sv-SE" sz="1800" dirty="0"/>
              <a:t>Timarvode för att göra sådant </a:t>
            </a:r>
            <a:r>
              <a:rPr lang="sv-SE" sz="1800" dirty="0" smtClean="0"/>
              <a:t>som redan </a:t>
            </a:r>
            <a:r>
              <a:rPr lang="sv-SE" sz="1800" dirty="0"/>
              <a:t>ingår i uppdraget som ställföreträdare t ex upprätta en årsräkning, ha kontakter med överförmyndaren och </a:t>
            </a:r>
            <a:r>
              <a:rPr lang="sv-SE" sz="1800" dirty="0" smtClean="0"/>
              <a:t>myndigheter.</a:t>
            </a:r>
            <a:endParaRPr lang="sv-SE" sz="1800" dirty="0"/>
          </a:p>
          <a:p>
            <a:pPr marL="0" indent="0">
              <a:buNone/>
            </a:pPr>
            <a:r>
              <a:rPr lang="sv-SE" sz="1400" dirty="0"/>
              <a:t>”I samtliga ställföreträdares uppdrag ingår att ha kontakter med överförmyndaren, upprätta förteckning, årsräkningar och sluträkning, upprätta deklaration samt lämna en skriftlig redogörelse för uppdraget utan särskild ersättning.” </a:t>
            </a:r>
            <a:endParaRPr lang="sv-SE" sz="1400" dirty="0" smtClean="0"/>
          </a:p>
          <a:p>
            <a:pPr marL="0" indent="0">
              <a:buNone/>
            </a:pPr>
            <a:r>
              <a:rPr lang="sv-SE" sz="1400" dirty="0" smtClean="0"/>
              <a:t>Sveriges Kommuner och Landstings Cirkulär </a:t>
            </a:r>
            <a:r>
              <a:rPr lang="sv-SE" sz="1400" dirty="0"/>
              <a:t>18:7</a:t>
            </a:r>
          </a:p>
          <a:p>
            <a:r>
              <a:rPr lang="sv-SE" sz="1800" dirty="0" smtClean="0"/>
              <a:t>Träffa HM</a:t>
            </a:r>
            <a:endParaRPr lang="sv-SE" sz="1800" dirty="0"/>
          </a:p>
          <a:p>
            <a:r>
              <a:rPr lang="sv-SE" sz="1800" dirty="0"/>
              <a:t>Handla, sätta upp gardiner, följa med </a:t>
            </a:r>
            <a:r>
              <a:rPr lang="sv-SE" sz="1800" dirty="0" smtClean="0"/>
              <a:t>HM </a:t>
            </a:r>
            <a:r>
              <a:rPr lang="sv-SE" sz="1800" dirty="0"/>
              <a:t>(ingår överhuvudtaget inte i uppdraget – </a:t>
            </a:r>
            <a:r>
              <a:rPr lang="sv-SE" sz="1800" dirty="0" smtClean="0"/>
              <a:t>är aldrig </a:t>
            </a:r>
            <a:r>
              <a:rPr lang="sv-SE" sz="1800" dirty="0"/>
              <a:t>grundande för arvode)</a:t>
            </a:r>
          </a:p>
          <a:p>
            <a:r>
              <a:rPr lang="sv-SE" sz="1800" dirty="0"/>
              <a:t>Ansöka om fondmedel och bidrag</a:t>
            </a:r>
            <a:r>
              <a:rPr lang="sv-SE" sz="1800" dirty="0" smtClean="0"/>
              <a:t>. Eftersom STF har ett </a:t>
            </a:r>
            <a:r>
              <a:rPr lang="sv-SE" sz="1800" dirty="0"/>
              <a:t>ansvar för att se till att HM har en inkomst</a:t>
            </a:r>
            <a:r>
              <a:rPr lang="sv-SE" dirty="0"/>
              <a:t>.</a:t>
            </a:r>
          </a:p>
          <a:p>
            <a:endParaRPr lang="sv-SE" dirty="0"/>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2623116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Kostnadsersättning enligt schablon</a:t>
            </a:r>
            <a:endParaRPr lang="sv-SE" dirty="0"/>
          </a:p>
        </p:txBody>
      </p:sp>
      <p:sp>
        <p:nvSpPr>
          <p:cNvPr id="3" name="Platshållare för innehåll 2"/>
          <p:cNvSpPr>
            <a:spLocks noGrp="1"/>
          </p:cNvSpPr>
          <p:nvPr>
            <p:ph idx="1"/>
          </p:nvPr>
        </p:nvSpPr>
        <p:spPr/>
        <p:txBody>
          <a:bodyPr/>
          <a:lstStyle/>
          <a:p>
            <a:r>
              <a:rPr lang="sv-SE" dirty="0" smtClean="0"/>
              <a:t>Kostnadsersättning begärs i redogörelsen.</a:t>
            </a:r>
          </a:p>
          <a:p>
            <a:r>
              <a:rPr lang="sv-SE" dirty="0" smtClean="0"/>
              <a:t>Är ersättning </a:t>
            </a:r>
            <a:r>
              <a:rPr lang="sv-SE" dirty="0"/>
              <a:t>för kostnader som </a:t>
            </a:r>
            <a:r>
              <a:rPr lang="sv-SE" dirty="0" smtClean="0"/>
              <a:t>du har </a:t>
            </a:r>
            <a:r>
              <a:rPr lang="sv-SE" dirty="0"/>
              <a:t>haft för att fullgöra </a:t>
            </a:r>
            <a:r>
              <a:rPr lang="sv-SE" dirty="0" smtClean="0"/>
              <a:t>ditt </a:t>
            </a:r>
            <a:r>
              <a:rPr lang="sv-SE" dirty="0"/>
              <a:t>uppdrag (och som </a:t>
            </a:r>
            <a:r>
              <a:rPr lang="sv-SE" dirty="0" smtClean="0"/>
              <a:t>har varit </a:t>
            </a:r>
            <a:r>
              <a:rPr lang="sv-SE" dirty="0"/>
              <a:t>skäligen påkallat för uppdragets utförande).</a:t>
            </a:r>
          </a:p>
          <a:p>
            <a:r>
              <a:rPr lang="sv-SE" dirty="0" smtClean="0"/>
              <a:t>Kostnadsersättningen är ett schablon belopp</a:t>
            </a:r>
          </a:p>
          <a:p>
            <a:r>
              <a:rPr lang="sv-SE" dirty="0" smtClean="0"/>
              <a:t>2 % av prisbasbeloppet. </a:t>
            </a:r>
          </a:p>
          <a:p>
            <a:r>
              <a:rPr lang="sv-SE" dirty="0" smtClean="0"/>
              <a:t>Du behöver inte styrka några utlägg av det som ingår i kostnadsersättningens schablonbelopp.</a:t>
            </a:r>
          </a:p>
          <a:p>
            <a:r>
              <a:rPr lang="sv-SE" dirty="0" smtClean="0"/>
              <a:t>Till schablon räknas: porto, telefonkostnader, papper, kortare resor med kollektivtrafik, trängselskatt, parkeringsavgift.</a:t>
            </a:r>
            <a:endParaRPr lang="sv-SE" dirty="0"/>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3710598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Kostnadsersättning utanför schablon</a:t>
            </a:r>
            <a:endParaRPr lang="sv-SE" dirty="0"/>
          </a:p>
        </p:txBody>
      </p:sp>
      <p:sp>
        <p:nvSpPr>
          <p:cNvPr id="3" name="Platshållare för innehåll 2"/>
          <p:cNvSpPr>
            <a:spLocks noGrp="1"/>
          </p:cNvSpPr>
          <p:nvPr>
            <p:ph idx="1"/>
          </p:nvPr>
        </p:nvSpPr>
        <p:spPr/>
        <p:txBody>
          <a:bodyPr/>
          <a:lstStyle/>
          <a:p>
            <a:r>
              <a:rPr lang="sv-SE" dirty="0" smtClean="0"/>
              <a:t>Används istället för schablonen på 2 %. </a:t>
            </a:r>
          </a:p>
          <a:p>
            <a:r>
              <a:rPr lang="sv-SE" dirty="0" smtClean="0"/>
              <a:t>Rena </a:t>
            </a:r>
            <a:r>
              <a:rPr lang="sv-SE" dirty="0"/>
              <a:t>kostnader mot </a:t>
            </a:r>
            <a:r>
              <a:rPr lang="sv-SE" dirty="0" smtClean="0"/>
              <a:t>kvitto, </a:t>
            </a:r>
            <a:r>
              <a:rPr lang="sv-SE" dirty="0"/>
              <a:t>är lämpligt vid höga kostnader.</a:t>
            </a:r>
          </a:p>
          <a:p>
            <a:r>
              <a:rPr lang="sv-SE" dirty="0" smtClean="0"/>
              <a:t>Du måste kunna styrka hela beloppet från allra första kronan (varenda frimärke, papper </a:t>
            </a:r>
            <a:r>
              <a:rPr lang="sv-SE" dirty="0" err="1" smtClean="0"/>
              <a:t>etc</a:t>
            </a:r>
            <a:r>
              <a:rPr lang="sv-SE" dirty="0" smtClean="0"/>
              <a:t>…)</a:t>
            </a:r>
          </a:p>
          <a:p>
            <a:r>
              <a:rPr lang="sv-SE" dirty="0" smtClean="0"/>
              <a:t>Exempel på hög kostnad som skulle kunna ersättas på detta sätt är om du har en HM långt bort (Småland, Gotland, Skåne o s v som du måste besöka 2 ggr om året – ej flera gånger).</a:t>
            </a:r>
          </a:p>
          <a:p>
            <a:r>
              <a:rPr lang="sv-SE" dirty="0" smtClean="0"/>
              <a:t>Exempel på sådant som du inte kan ta upp är inköp av skrivare m </a:t>
            </a:r>
            <a:r>
              <a:rPr lang="sv-SE" dirty="0" err="1" smtClean="0"/>
              <a:t>m</a:t>
            </a:r>
            <a:r>
              <a:rPr lang="sv-SE" dirty="0"/>
              <a:t>.</a:t>
            </a:r>
            <a:endParaRPr lang="sv-SE" dirty="0" smtClean="0"/>
          </a:p>
          <a:p>
            <a:endParaRPr lang="sv-SE" dirty="0"/>
          </a:p>
          <a:p>
            <a:endParaRPr lang="sv-SE" dirty="0"/>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16183902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Vem ska betala arvodet när huvudmannen inte har några tillgångar?</a:t>
            </a:r>
            <a:endParaRPr lang="sv-SE" dirty="0"/>
          </a:p>
        </p:txBody>
      </p:sp>
      <p:sp>
        <p:nvSpPr>
          <p:cNvPr id="3" name="Platshållare för innehåll 2"/>
          <p:cNvSpPr>
            <a:spLocks noGrp="1"/>
          </p:cNvSpPr>
          <p:nvPr>
            <p:ph idx="1"/>
          </p:nvPr>
        </p:nvSpPr>
        <p:spPr/>
        <p:txBody>
          <a:bodyPr/>
          <a:lstStyle/>
          <a:p>
            <a:r>
              <a:rPr lang="sv-SE" dirty="0" smtClean="0"/>
              <a:t>Om det finns särskilda skäl kan undantag göras från huvudregeln om att HM ska betala arvodet.</a:t>
            </a:r>
          </a:p>
          <a:p>
            <a:r>
              <a:rPr lang="sv-SE" dirty="0" smtClean="0"/>
              <a:t> Särskilda skäl kan enligt förarbeten i lag (prop. 1993/94:251 s. 221) vara att:</a:t>
            </a:r>
          </a:p>
          <a:p>
            <a:pPr lvl="1"/>
            <a:r>
              <a:rPr lang="sv-SE" dirty="0" smtClean="0"/>
              <a:t> den enskilde har stora vårdkostnader som tar inkomsterna i anspråk eller </a:t>
            </a:r>
          </a:p>
          <a:p>
            <a:pPr lvl="1"/>
            <a:r>
              <a:rPr lang="sv-SE" dirty="0" smtClean="0"/>
              <a:t>att de tillgångar det är fråga om utgörs av en fastighet som den enskilde själv behöver eller som är mycket svår att sälja till rimliga villkor.</a:t>
            </a:r>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806684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Kan skuldsanering vara en anledning att låta staden betala arvodet?</a:t>
            </a:r>
            <a:endParaRPr lang="sv-SE" dirty="0"/>
          </a:p>
        </p:txBody>
      </p:sp>
      <p:sp>
        <p:nvSpPr>
          <p:cNvPr id="3" name="Platshållare för innehåll 2"/>
          <p:cNvSpPr>
            <a:spLocks noGrp="1"/>
          </p:cNvSpPr>
          <p:nvPr>
            <p:ph idx="1"/>
          </p:nvPr>
        </p:nvSpPr>
        <p:spPr/>
        <p:txBody>
          <a:bodyPr/>
          <a:lstStyle/>
          <a:p>
            <a:r>
              <a:rPr lang="sv-SE" sz="1800" dirty="0" smtClean="0"/>
              <a:t>Grundtanken </a:t>
            </a:r>
            <a:r>
              <a:rPr lang="sv-SE" sz="1800" dirty="0"/>
              <a:t>är att skuldsanering inte är ett </a:t>
            </a:r>
            <a:r>
              <a:rPr lang="sv-SE" sz="1800" dirty="0" smtClean="0"/>
              <a:t>särskilt </a:t>
            </a:r>
            <a:r>
              <a:rPr lang="sv-SE" sz="1800" dirty="0"/>
              <a:t>skäl för att staden ska betala arvodet</a:t>
            </a:r>
            <a:r>
              <a:rPr lang="sv-SE" sz="1800" dirty="0" smtClean="0"/>
              <a:t>. Det finns undantag.</a:t>
            </a:r>
            <a:endParaRPr lang="sv-SE" sz="1800" dirty="0"/>
          </a:p>
          <a:p>
            <a:r>
              <a:rPr lang="sv-SE" sz="1800" dirty="0"/>
              <a:t>En skuldsanering med en betalningsplan är i sig inte grund för </a:t>
            </a:r>
            <a:r>
              <a:rPr lang="sv-SE" sz="1800" dirty="0" smtClean="0"/>
              <a:t>att </a:t>
            </a:r>
            <a:r>
              <a:rPr lang="sv-SE" sz="1800" dirty="0"/>
              <a:t>huvudregeln att HM ska betala ska frångås. Anledningen är att arvodet kan förbehållas så att det inte tas i anspråk av skuldsaneringen. ( Svea hovrätts beslut den 28 augusti 2009 mål ÖÄ 6059-09)</a:t>
            </a:r>
          </a:p>
          <a:p>
            <a:r>
              <a:rPr lang="sv-SE" sz="1800" dirty="0" smtClean="0"/>
              <a:t>Om du kan </a:t>
            </a:r>
            <a:r>
              <a:rPr lang="sv-SE" sz="1800" dirty="0"/>
              <a:t>visa </a:t>
            </a:r>
            <a:r>
              <a:rPr lang="sv-SE" sz="1800" dirty="0" smtClean="0"/>
              <a:t>att du </a:t>
            </a:r>
            <a:r>
              <a:rPr lang="sv-SE" sz="1800" dirty="0"/>
              <a:t>inte kommer kunna få ut </a:t>
            </a:r>
            <a:r>
              <a:rPr lang="sv-SE" sz="1800" dirty="0" smtClean="0"/>
              <a:t>ditt arvode kan detta vara en grund. </a:t>
            </a:r>
          </a:p>
          <a:p>
            <a:pPr lvl="1"/>
            <a:r>
              <a:rPr lang="sv-SE" sz="1800" dirty="0" smtClean="0"/>
              <a:t>Du ska då visa (lämna in underlag) att </a:t>
            </a:r>
            <a:r>
              <a:rPr lang="sv-SE" sz="1800" dirty="0"/>
              <a:t>arvodet skulle bli en oprioriterad fordran hos </a:t>
            </a:r>
            <a:r>
              <a:rPr lang="sv-SE" sz="1800" dirty="0" smtClean="0"/>
              <a:t>kronofogden. </a:t>
            </a:r>
          </a:p>
          <a:p>
            <a:pPr lvl="1"/>
            <a:r>
              <a:rPr lang="sv-SE" sz="1800" dirty="0" smtClean="0"/>
              <a:t>Exempelvis att det finns 500 </a:t>
            </a:r>
            <a:r>
              <a:rPr lang="sv-SE" sz="1800" dirty="0"/>
              <a:t>000 kr i </a:t>
            </a:r>
            <a:r>
              <a:rPr lang="sv-SE" sz="1800" dirty="0" smtClean="0"/>
              <a:t>skuld som inte går att </a:t>
            </a:r>
            <a:r>
              <a:rPr lang="sv-SE" sz="1800" dirty="0" err="1" smtClean="0"/>
              <a:t>löneutmäta</a:t>
            </a:r>
            <a:r>
              <a:rPr lang="sv-SE" sz="1800" dirty="0" smtClean="0"/>
              <a:t>.</a:t>
            </a:r>
            <a:endParaRPr lang="sv-SE" sz="1800" dirty="0"/>
          </a:p>
          <a:p>
            <a:endParaRPr lang="sv-SE" sz="1800" dirty="0"/>
          </a:p>
        </p:txBody>
      </p:sp>
      <p:sp>
        <p:nvSpPr>
          <p:cNvPr id="4" name="Platshållare för text 3"/>
          <p:cNvSpPr>
            <a:spLocks noGrp="1"/>
          </p:cNvSpPr>
          <p:nvPr>
            <p:ph type="body" sz="quarter" idx="13"/>
          </p:nvPr>
        </p:nvSpPr>
        <p:spPr/>
        <p:txBody>
          <a:bodyPr/>
          <a:lstStyle/>
          <a:p>
            <a:endParaRPr lang="sv-SE" dirty="0"/>
          </a:p>
        </p:txBody>
      </p:sp>
    </p:spTree>
    <p:extLst>
      <p:ext uri="{BB962C8B-B14F-4D97-AF65-F5344CB8AC3E}">
        <p14:creationId xmlns:p14="http://schemas.microsoft.com/office/powerpoint/2010/main" val="3064118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sz="1800" dirty="0" err="1" smtClean="0"/>
              <a:t>Förbehållseloppet</a:t>
            </a:r>
            <a:endParaRPr lang="sv-SE" sz="1800" dirty="0" smtClean="0"/>
          </a:p>
          <a:p>
            <a:pPr lvl="1"/>
            <a:r>
              <a:rPr lang="sv-SE" sz="1800" dirty="0" smtClean="0"/>
              <a:t>Du </a:t>
            </a:r>
            <a:r>
              <a:rPr lang="sv-SE" sz="1800" dirty="0"/>
              <a:t>ska alltid försöka vända sig till Kronofogden för att försöka få in </a:t>
            </a:r>
            <a:r>
              <a:rPr lang="sv-SE" sz="1800" dirty="0" smtClean="0"/>
              <a:t>kostnaden för arvode </a:t>
            </a:r>
            <a:r>
              <a:rPr lang="sv-SE" sz="1800" dirty="0"/>
              <a:t>i förbehållsbeloppet.</a:t>
            </a:r>
          </a:p>
          <a:p>
            <a:pPr lvl="1"/>
            <a:r>
              <a:rPr lang="sv-SE" sz="1800" dirty="0"/>
              <a:t>Om det inte går att göra ett förbehåll kan det ses som ett särskilt skäl för att staden ska betala. Då ska du kunna visa att du har försökt men inte kan få igenom ett förbehåll.</a:t>
            </a:r>
          </a:p>
          <a:p>
            <a:endParaRPr lang="sv-SE" dirty="0"/>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2944951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Omfattningen av ett ställföreträdarskap</a:t>
            </a:r>
            <a:endParaRPr lang="sv-SE" dirty="0"/>
          </a:p>
        </p:txBody>
      </p:sp>
      <p:sp>
        <p:nvSpPr>
          <p:cNvPr id="3" name="Platshållare för innehåll 2"/>
          <p:cNvSpPr>
            <a:spLocks noGrp="1"/>
          </p:cNvSpPr>
          <p:nvPr>
            <p:ph idx="1"/>
          </p:nvPr>
        </p:nvSpPr>
        <p:spPr/>
        <p:txBody>
          <a:bodyPr numCol="3"/>
          <a:lstStyle/>
          <a:p>
            <a:pPr marL="0" indent="0">
              <a:buNone/>
            </a:pPr>
            <a:r>
              <a:rPr lang="sv-SE" b="1" u="sng" dirty="0" smtClean="0"/>
              <a:t>Förvalta egendom</a:t>
            </a:r>
          </a:p>
          <a:p>
            <a:pPr marL="0" indent="0">
              <a:buNone/>
            </a:pPr>
            <a:r>
              <a:rPr lang="sv-SE" dirty="0" smtClean="0"/>
              <a:t>Betala räkningar, placera pengar i fonder, fördela pengar till HM.</a:t>
            </a:r>
          </a:p>
          <a:p>
            <a:pPr marL="0" indent="0">
              <a:buNone/>
            </a:pPr>
            <a:endParaRPr lang="sv-SE" dirty="0"/>
          </a:p>
          <a:p>
            <a:pPr marL="0" indent="0">
              <a:buNone/>
            </a:pPr>
            <a:endParaRPr lang="sv-SE" dirty="0" smtClean="0"/>
          </a:p>
          <a:p>
            <a:pPr marL="0" indent="0">
              <a:buNone/>
            </a:pPr>
            <a:endParaRPr lang="sv-SE" dirty="0"/>
          </a:p>
          <a:p>
            <a:pPr marL="0" indent="0">
              <a:buNone/>
            </a:pPr>
            <a:endParaRPr lang="sv-SE" dirty="0" smtClean="0"/>
          </a:p>
          <a:p>
            <a:pPr marL="0" indent="0">
              <a:buNone/>
            </a:pPr>
            <a:endParaRPr lang="sv-SE" dirty="0"/>
          </a:p>
          <a:p>
            <a:pPr marL="0" indent="0">
              <a:buNone/>
            </a:pPr>
            <a:endParaRPr lang="sv-SE" b="1" u="sng" dirty="0" smtClean="0"/>
          </a:p>
          <a:p>
            <a:pPr marL="0" indent="0">
              <a:buNone/>
            </a:pPr>
            <a:endParaRPr lang="sv-SE" b="1" u="sng" dirty="0"/>
          </a:p>
          <a:p>
            <a:pPr marL="0" indent="0">
              <a:buNone/>
            </a:pPr>
            <a:r>
              <a:rPr lang="sv-SE" b="1" u="sng" dirty="0" smtClean="0"/>
              <a:t>Bevaka rätt</a:t>
            </a:r>
          </a:p>
          <a:p>
            <a:pPr marL="0" indent="0">
              <a:buNone/>
            </a:pPr>
            <a:r>
              <a:rPr lang="sv-SE" dirty="0" smtClean="0"/>
              <a:t>Söka bidrag, skriva avtal, sälja hus, företräda HM vid arvskifte.</a:t>
            </a:r>
          </a:p>
          <a:p>
            <a:pPr marL="0" indent="0">
              <a:buNone/>
            </a:pPr>
            <a:endParaRPr lang="sv-SE" dirty="0"/>
          </a:p>
          <a:p>
            <a:pPr marL="0" indent="0">
              <a:buNone/>
            </a:pPr>
            <a:endParaRPr lang="sv-SE" dirty="0" smtClean="0"/>
          </a:p>
          <a:p>
            <a:pPr marL="0" indent="0">
              <a:buNone/>
            </a:pPr>
            <a:endParaRPr lang="sv-SE" dirty="0"/>
          </a:p>
          <a:p>
            <a:pPr marL="0" indent="0">
              <a:buNone/>
            </a:pPr>
            <a:endParaRPr lang="sv-SE" dirty="0" smtClean="0"/>
          </a:p>
          <a:p>
            <a:pPr marL="0" indent="0">
              <a:buNone/>
            </a:pPr>
            <a:endParaRPr lang="sv-SE" dirty="0"/>
          </a:p>
          <a:p>
            <a:pPr marL="0" indent="0">
              <a:buNone/>
            </a:pPr>
            <a:endParaRPr lang="sv-SE" b="1" u="sng" dirty="0" smtClean="0"/>
          </a:p>
          <a:p>
            <a:pPr marL="0" indent="0">
              <a:buNone/>
            </a:pPr>
            <a:endParaRPr lang="sv-SE" b="1" u="sng" dirty="0"/>
          </a:p>
          <a:p>
            <a:pPr marL="0" indent="0">
              <a:buNone/>
            </a:pPr>
            <a:r>
              <a:rPr lang="sv-SE" b="1" u="sng" dirty="0" smtClean="0"/>
              <a:t>Sörja för person</a:t>
            </a:r>
          </a:p>
          <a:p>
            <a:pPr marL="0" indent="0">
              <a:buNone/>
            </a:pPr>
            <a:r>
              <a:rPr lang="sv-SE" dirty="0"/>
              <a:t>Se till att </a:t>
            </a:r>
            <a:r>
              <a:rPr lang="sv-SE" dirty="0" smtClean="0"/>
              <a:t>HM </a:t>
            </a:r>
            <a:r>
              <a:rPr lang="sv-SE" dirty="0"/>
              <a:t>har en meningsfull fritid, att boendet är bra, se till att beviljad hjälp från samhället fungerar.</a:t>
            </a:r>
          </a:p>
          <a:p>
            <a:pPr marL="0" indent="0">
              <a:buNone/>
            </a:pPr>
            <a:endParaRPr lang="sv-SE" dirty="0"/>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37445058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En skuldsanering utan betalningsplan innebär inte automatiskt att staden ska betala</a:t>
            </a:r>
          </a:p>
        </p:txBody>
      </p:sp>
      <p:sp>
        <p:nvSpPr>
          <p:cNvPr id="3" name="Platshållare för innehåll 2"/>
          <p:cNvSpPr>
            <a:spLocks noGrp="1"/>
          </p:cNvSpPr>
          <p:nvPr>
            <p:ph idx="1"/>
          </p:nvPr>
        </p:nvSpPr>
        <p:spPr/>
        <p:txBody>
          <a:bodyPr/>
          <a:lstStyle/>
          <a:p>
            <a:r>
              <a:rPr lang="sv-SE" dirty="0" smtClean="0"/>
              <a:t>Om HM i praktiken saknar möjlighet att betala kan staden betala: </a:t>
            </a:r>
          </a:p>
          <a:p>
            <a:pPr lvl="1"/>
            <a:r>
              <a:rPr lang="sv-SE" dirty="0" smtClean="0"/>
              <a:t>Särskilda skäl: när </a:t>
            </a:r>
            <a:r>
              <a:rPr lang="sv-SE" dirty="0"/>
              <a:t>skuldsaneringen inte varit förenad med någon betalningsplan och </a:t>
            </a:r>
            <a:r>
              <a:rPr lang="sv-SE" dirty="0" smtClean="0"/>
              <a:t>HM </a:t>
            </a:r>
            <a:r>
              <a:rPr lang="sv-SE" dirty="0"/>
              <a:t>i praktiken </a:t>
            </a:r>
            <a:r>
              <a:rPr lang="sv-SE" dirty="0" smtClean="0"/>
              <a:t>har saknat </a:t>
            </a:r>
            <a:r>
              <a:rPr lang="sv-SE" dirty="0"/>
              <a:t>möjlighet att få arvodet förbehållet (RH 2010:1</a:t>
            </a:r>
            <a:r>
              <a:rPr lang="sv-SE" dirty="0" smtClean="0"/>
              <a:t>)</a:t>
            </a:r>
          </a:p>
          <a:p>
            <a:r>
              <a:rPr lang="sv-SE" dirty="0" smtClean="0"/>
              <a:t>Att betalningsplan inte finns innebär inte att staden ska betala.</a:t>
            </a:r>
          </a:p>
          <a:p>
            <a:pPr lvl="1"/>
            <a:r>
              <a:rPr lang="sv-SE" dirty="0" err="1" smtClean="0"/>
              <a:t>HM:s</a:t>
            </a:r>
            <a:r>
              <a:rPr lang="sv-SE" dirty="0" smtClean="0"/>
              <a:t> förmåga </a:t>
            </a:r>
            <a:r>
              <a:rPr lang="sv-SE" dirty="0"/>
              <a:t>att betala arvodet </a:t>
            </a:r>
            <a:r>
              <a:rPr lang="sv-SE" dirty="0" smtClean="0"/>
              <a:t>påverkas inte när hen inte </a:t>
            </a:r>
            <a:r>
              <a:rPr lang="sv-SE" dirty="0"/>
              <a:t>behöver betala något till följd av skuldsaneringen. (Hovrätten för Övre Norrlands beslut den 26 november 2014 i mål ÖÄ 611-14) </a:t>
            </a:r>
          </a:p>
          <a:p>
            <a:pPr lvl="1"/>
            <a:r>
              <a:rPr lang="sv-SE" dirty="0"/>
              <a:t>Finns en skuldsanering utan betalningsplan har HM ingen kostnad. Därför är </a:t>
            </a:r>
            <a:r>
              <a:rPr lang="sv-SE" dirty="0" smtClean="0"/>
              <a:t>inkomsten disponibel för arvode.</a:t>
            </a:r>
            <a:endParaRPr lang="sv-SE" dirty="0"/>
          </a:p>
          <a:p>
            <a:endParaRPr lang="sv-SE" dirty="0"/>
          </a:p>
          <a:p>
            <a:endParaRPr lang="sv-SE" dirty="0"/>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32199942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När är sjukvårdskostnader grund för att staden ska betala arvodet?</a:t>
            </a:r>
            <a:endParaRPr lang="sv-SE" dirty="0"/>
          </a:p>
        </p:txBody>
      </p:sp>
      <p:sp>
        <p:nvSpPr>
          <p:cNvPr id="3" name="Platshållare för innehåll 2"/>
          <p:cNvSpPr>
            <a:spLocks noGrp="1"/>
          </p:cNvSpPr>
          <p:nvPr>
            <p:ph idx="1"/>
          </p:nvPr>
        </p:nvSpPr>
        <p:spPr/>
        <p:txBody>
          <a:bodyPr/>
          <a:lstStyle/>
          <a:p>
            <a:r>
              <a:rPr lang="sv-SE" sz="1800" dirty="0" smtClean="0"/>
              <a:t>Höga </a:t>
            </a:r>
            <a:r>
              <a:rPr lang="sv-SE" sz="1800" dirty="0"/>
              <a:t>sjukvårdskostnader är </a:t>
            </a:r>
            <a:r>
              <a:rPr lang="sv-SE" sz="1800" dirty="0" smtClean="0"/>
              <a:t>en grund </a:t>
            </a:r>
            <a:r>
              <a:rPr lang="sv-SE" sz="1800" dirty="0"/>
              <a:t>för </a:t>
            </a:r>
            <a:r>
              <a:rPr lang="sv-SE" sz="1800" dirty="0" smtClean="0"/>
              <a:t>undantag från huvudregeln </a:t>
            </a:r>
            <a:r>
              <a:rPr lang="sv-SE" sz="1800" dirty="0"/>
              <a:t>om att </a:t>
            </a:r>
            <a:r>
              <a:rPr lang="sv-SE" sz="1800" dirty="0" smtClean="0"/>
              <a:t>HM </a:t>
            </a:r>
            <a:r>
              <a:rPr lang="sv-SE" sz="1800" dirty="0"/>
              <a:t>ska betala </a:t>
            </a:r>
            <a:r>
              <a:rPr lang="sv-SE" sz="1800" dirty="0" smtClean="0"/>
              <a:t>arvodet.</a:t>
            </a:r>
          </a:p>
          <a:p>
            <a:r>
              <a:rPr lang="sv-SE" sz="1800" dirty="0" smtClean="0"/>
              <a:t>Alla sjukvårdskostnader leder dock inte till undantag. </a:t>
            </a:r>
          </a:p>
          <a:p>
            <a:pPr lvl="1"/>
            <a:r>
              <a:rPr lang="sv-SE" sz="1800" dirty="0" smtClean="0"/>
              <a:t>Det </a:t>
            </a:r>
            <a:r>
              <a:rPr lang="sv-SE" sz="1800" dirty="0"/>
              <a:t>är viktigt att </a:t>
            </a:r>
            <a:r>
              <a:rPr lang="sv-SE" sz="1800" dirty="0" smtClean="0"/>
              <a:t>kostnaderna är tydliga och att överförmyndaren </a:t>
            </a:r>
            <a:r>
              <a:rPr lang="sv-SE" sz="1800" dirty="0"/>
              <a:t>får kännedom om hur stora dessa kostnader är</a:t>
            </a:r>
            <a:r>
              <a:rPr lang="sv-SE" sz="1800" dirty="0" smtClean="0"/>
              <a:t>.</a:t>
            </a:r>
          </a:p>
          <a:p>
            <a:r>
              <a:rPr lang="sv-SE" sz="1800" dirty="0" smtClean="0"/>
              <a:t>Mediciner </a:t>
            </a:r>
            <a:r>
              <a:rPr lang="sv-SE" sz="1800" dirty="0"/>
              <a:t>som inte ingår i </a:t>
            </a:r>
            <a:r>
              <a:rPr lang="sv-SE" sz="1800" dirty="0" smtClean="0"/>
              <a:t>högkostnadsskyddet kan vara grund för att staden ska betala arvodet.</a:t>
            </a:r>
          </a:p>
          <a:p>
            <a:r>
              <a:rPr lang="sv-SE" sz="1800" dirty="0" smtClean="0"/>
              <a:t>Vi ser att ofta tycker STF i sin redogörelse att det är stora vårdkostnader, men detta syns inte i årsräkningen. Där ska sjukvård och medicin vara en tydlig post.</a:t>
            </a:r>
          </a:p>
          <a:p>
            <a:pPr lvl="1"/>
            <a:r>
              <a:rPr lang="sv-SE" sz="1800" dirty="0" smtClean="0"/>
              <a:t>Om det är fickpengar på 70 000 kr så gäller det att kunna visa hur mycket av detta som är medicin och vård. Överförmyndaren ska inte gissa vad som ingår i </a:t>
            </a:r>
            <a:r>
              <a:rPr lang="sv-SE" sz="1800" dirty="0" err="1" smtClean="0"/>
              <a:t>fickpengsbeloppet</a:t>
            </a:r>
            <a:r>
              <a:rPr lang="sv-SE" sz="1800" dirty="0" smtClean="0"/>
              <a:t>.</a:t>
            </a:r>
          </a:p>
          <a:p>
            <a:r>
              <a:rPr lang="sv-SE" sz="1800" dirty="0" smtClean="0"/>
              <a:t>Att en HM uteblir från läkarbesök är inte en vårdkostnad som utgör ett särskilt skäl.</a:t>
            </a:r>
          </a:p>
          <a:p>
            <a:endParaRPr lang="sv-SE" sz="1800" dirty="0"/>
          </a:p>
        </p:txBody>
      </p:sp>
      <p:sp>
        <p:nvSpPr>
          <p:cNvPr id="4" name="Platshållare för text 3"/>
          <p:cNvSpPr>
            <a:spLocks noGrp="1"/>
          </p:cNvSpPr>
          <p:nvPr>
            <p:ph type="body" sz="quarter" idx="13"/>
          </p:nvPr>
        </p:nvSpPr>
        <p:spPr/>
        <p:txBody>
          <a:bodyPr/>
          <a:lstStyle/>
          <a:p>
            <a:endParaRPr lang="sv-SE" dirty="0"/>
          </a:p>
        </p:txBody>
      </p:sp>
    </p:spTree>
    <p:extLst>
      <p:ext uri="{BB962C8B-B14F-4D97-AF65-F5344CB8AC3E}">
        <p14:creationId xmlns:p14="http://schemas.microsoft.com/office/powerpoint/2010/main" val="20283199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Tingsrättens bedömning när huvudmannen inte har pengar </a:t>
            </a:r>
            <a:endParaRPr lang="sv-SE" dirty="0"/>
          </a:p>
        </p:txBody>
      </p:sp>
      <p:sp>
        <p:nvSpPr>
          <p:cNvPr id="3" name="Platshållare för innehåll 2"/>
          <p:cNvSpPr>
            <a:spLocks noGrp="1"/>
          </p:cNvSpPr>
          <p:nvPr>
            <p:ph idx="1"/>
          </p:nvPr>
        </p:nvSpPr>
        <p:spPr/>
        <p:txBody>
          <a:bodyPr/>
          <a:lstStyle/>
          <a:p>
            <a:r>
              <a:rPr lang="sv-SE" dirty="0" smtClean="0"/>
              <a:t>Skuldsanering utan återbetalningsskyldighet motiverar inte avsteg från huvudregeln om att HM ska betala arvodet.</a:t>
            </a:r>
          </a:p>
          <a:p>
            <a:r>
              <a:rPr lang="sv-SE" dirty="0" smtClean="0"/>
              <a:t>Höga omkostnader för mat, hygienartiklar, resor och presenter utgör inte skäl till avsteg från huvudregeln om att HM ska betala arvodet.</a:t>
            </a:r>
          </a:p>
          <a:p>
            <a:r>
              <a:rPr lang="sv-SE" dirty="0" smtClean="0"/>
              <a:t>Det har inte kunnat styrkas att HM har haft osedvanligt stora vårdkostnader. Kunde inte uppskatta kostnaderna för läkarbesök och medicinering eftersom hen inte hade sparat kvittona. Det framkom inte i årsräkningen hur stora vårdkostnaderna hade varit och hur stor del av de sammanlagda utgifterna som de utgjorde.</a:t>
            </a:r>
            <a:endParaRPr lang="sv-SE" dirty="0"/>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13667293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Vad du kan göra om </a:t>
            </a:r>
            <a:r>
              <a:rPr lang="sv-SE" dirty="0"/>
              <a:t>huvudmannen inte kan betala ut arvodet</a:t>
            </a:r>
            <a:br>
              <a:rPr lang="sv-SE" dirty="0"/>
            </a:br>
            <a:endParaRPr lang="sv-SE" dirty="0"/>
          </a:p>
        </p:txBody>
      </p:sp>
      <p:sp>
        <p:nvSpPr>
          <p:cNvPr id="3" name="Platshållare för innehåll 2"/>
          <p:cNvSpPr>
            <a:spLocks noGrp="1"/>
          </p:cNvSpPr>
          <p:nvPr>
            <p:ph idx="1"/>
          </p:nvPr>
        </p:nvSpPr>
        <p:spPr>
          <a:xfrm>
            <a:off x="457200" y="1288800"/>
            <a:ext cx="7283152" cy="4445251"/>
          </a:xfrm>
        </p:spPr>
        <p:txBody>
          <a:bodyPr/>
          <a:lstStyle/>
          <a:p>
            <a:pPr lvl="1"/>
            <a:r>
              <a:rPr lang="sv-SE" sz="1800" dirty="0" smtClean="0"/>
              <a:t>Se över att utgifterna anpassas så att arvodet kan betalas.</a:t>
            </a:r>
          </a:p>
          <a:p>
            <a:pPr lvl="1"/>
            <a:r>
              <a:rPr lang="sv-SE" sz="1800" dirty="0" smtClean="0"/>
              <a:t>Månadsvisa utbetalningar.</a:t>
            </a:r>
          </a:p>
          <a:p>
            <a:pPr lvl="1"/>
            <a:r>
              <a:rPr lang="sv-SE" sz="1800" dirty="0" smtClean="0"/>
              <a:t>Sätt undan pengar för kommande arvode på ett av </a:t>
            </a:r>
            <a:r>
              <a:rPr lang="sv-SE" sz="1800" dirty="0" err="1" smtClean="0"/>
              <a:t>HM:s</a:t>
            </a:r>
            <a:r>
              <a:rPr lang="sv-SE" sz="1800" dirty="0" smtClean="0"/>
              <a:t> konton. Du bör kunna estimera kostnaden från föregående års arvoden och ett normalarvode. </a:t>
            </a:r>
            <a:endParaRPr lang="sv-SE" sz="1800" dirty="0"/>
          </a:p>
          <a:p>
            <a:pPr lvl="1"/>
            <a:r>
              <a:rPr lang="sv-SE" sz="1800" dirty="0" smtClean="0"/>
              <a:t>Plockar HM ut från kontot som du sparar till arvodet på, eller tömmer kontot så att du inte kan ta ut ditt arvode?</a:t>
            </a:r>
          </a:p>
          <a:p>
            <a:pPr lvl="3"/>
            <a:r>
              <a:rPr lang="sv-SE" sz="1800" dirty="0" smtClean="0"/>
              <a:t>Grund för att godmanskapet ska upphöra!</a:t>
            </a:r>
          </a:p>
          <a:p>
            <a:pPr lvl="3"/>
            <a:r>
              <a:rPr lang="sv-SE" sz="1800" dirty="0" smtClean="0"/>
              <a:t>Grund för förvaltarskap?!</a:t>
            </a:r>
          </a:p>
          <a:p>
            <a:pPr lvl="3"/>
            <a:r>
              <a:rPr lang="sv-SE" sz="1800" dirty="0" smtClean="0"/>
              <a:t>Du behöver agera! Ansök om upphörande/anordnande av förvaltarskap. Meddela överförmyndaren.</a:t>
            </a:r>
          </a:p>
          <a:p>
            <a:pPr lvl="1"/>
            <a:r>
              <a:rPr lang="sv-SE" sz="1800" dirty="0"/>
              <a:t>Har uppdraget redan upphört och </a:t>
            </a:r>
            <a:r>
              <a:rPr lang="sv-SE" sz="1800" dirty="0" smtClean="0"/>
              <a:t>HM </a:t>
            </a:r>
            <a:r>
              <a:rPr lang="sv-SE" sz="1800" dirty="0"/>
              <a:t>vägrar att  betala arvodet så ska du kontakta kronofogden.</a:t>
            </a:r>
          </a:p>
          <a:p>
            <a:pPr lvl="1"/>
            <a:r>
              <a:rPr lang="sv-SE" sz="1800" dirty="0" smtClean="0"/>
              <a:t>I </a:t>
            </a:r>
            <a:r>
              <a:rPr lang="sv-SE" sz="1800" dirty="0"/>
              <a:t>dödsbon gör vi i vissa fall undantag </a:t>
            </a:r>
            <a:r>
              <a:rPr lang="sv-SE" sz="1800" dirty="0" smtClean="0"/>
              <a:t>när STF </a:t>
            </a:r>
            <a:r>
              <a:rPr lang="sv-SE" sz="1800" dirty="0"/>
              <a:t>har redogjort på ett tydligt sätt varför det inte går att få arvodet via kronofogden. </a:t>
            </a:r>
            <a:r>
              <a:rPr lang="sv-SE" sz="1800" dirty="0" smtClean="0"/>
              <a:t>Individuell </a:t>
            </a:r>
            <a:r>
              <a:rPr lang="sv-SE" sz="1800" dirty="0"/>
              <a:t>bedömning görs.</a:t>
            </a:r>
          </a:p>
          <a:p>
            <a:pPr lvl="1"/>
            <a:endParaRPr lang="sv-SE" dirty="0" smtClean="0"/>
          </a:p>
        </p:txBody>
      </p:sp>
      <p:sp>
        <p:nvSpPr>
          <p:cNvPr id="4" name="Platshållare för text 3"/>
          <p:cNvSpPr>
            <a:spLocks noGrp="1"/>
          </p:cNvSpPr>
          <p:nvPr>
            <p:ph type="body" sz="quarter" idx="13"/>
          </p:nvPr>
        </p:nvSpPr>
        <p:spPr/>
        <p:txBody>
          <a:bodyPr/>
          <a:lstStyle/>
          <a:p>
            <a:endParaRPr lang="sv-SE" dirty="0"/>
          </a:p>
        </p:txBody>
      </p:sp>
    </p:spTree>
    <p:extLst>
      <p:ext uri="{BB962C8B-B14F-4D97-AF65-F5344CB8AC3E}">
        <p14:creationId xmlns:p14="http://schemas.microsoft.com/office/powerpoint/2010/main" val="3476354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lvl="1"/>
            <a:r>
              <a:rPr lang="sv-SE" dirty="0"/>
              <a:t>Har </a:t>
            </a:r>
            <a:r>
              <a:rPr lang="sv-SE" dirty="0" smtClean="0"/>
              <a:t>uppdraget redan upphört </a:t>
            </a:r>
            <a:r>
              <a:rPr lang="sv-SE" dirty="0"/>
              <a:t>och </a:t>
            </a:r>
            <a:r>
              <a:rPr lang="sv-SE" dirty="0" smtClean="0"/>
              <a:t>HM vägrar att  betala arvodet så ska du kontakta kronofogden.</a:t>
            </a:r>
          </a:p>
          <a:p>
            <a:pPr marL="179388" lvl="1" indent="0">
              <a:buNone/>
            </a:pPr>
            <a:endParaRPr lang="sv-SE" dirty="0"/>
          </a:p>
          <a:p>
            <a:pPr lvl="1"/>
            <a:r>
              <a:rPr lang="sv-SE" dirty="0"/>
              <a:t>I dödsbon gör vi i vissa fall undantag och betalar arvodet om </a:t>
            </a:r>
            <a:r>
              <a:rPr lang="sv-SE" dirty="0" smtClean="0"/>
              <a:t>STF </a:t>
            </a:r>
            <a:r>
              <a:rPr lang="sv-SE" dirty="0"/>
              <a:t>har redogjort på ett tydligt sätt varför det inte går </a:t>
            </a:r>
            <a:r>
              <a:rPr lang="sv-SE" dirty="0" smtClean="0"/>
              <a:t>att få arvodet via </a:t>
            </a:r>
            <a:r>
              <a:rPr lang="sv-SE" dirty="0"/>
              <a:t>kronofogden. </a:t>
            </a:r>
            <a:r>
              <a:rPr lang="sv-SE" dirty="0" smtClean="0"/>
              <a:t>En individuell bedömning görs.</a:t>
            </a:r>
            <a:endParaRPr lang="sv-SE" dirty="0"/>
          </a:p>
          <a:p>
            <a:endParaRPr lang="sv-SE" dirty="0"/>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19654501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Granskningsinformation</a:t>
            </a:r>
            <a:br>
              <a:rPr lang="sv-SE" dirty="0"/>
            </a:br>
            <a:r>
              <a:rPr lang="sv-SE" sz="2000" dirty="0"/>
              <a:t>Vanliga brister som hittas vid granskningen</a:t>
            </a:r>
          </a:p>
        </p:txBody>
      </p:sp>
      <p:sp>
        <p:nvSpPr>
          <p:cNvPr id="3" name="Platshållare för innehåll 2"/>
          <p:cNvSpPr>
            <a:spLocks noGrp="1"/>
          </p:cNvSpPr>
          <p:nvPr>
            <p:ph idx="1"/>
          </p:nvPr>
        </p:nvSpPr>
        <p:spPr/>
        <p:txBody>
          <a:bodyPr/>
          <a:lstStyle/>
          <a:p>
            <a:pPr lvl="0"/>
            <a:r>
              <a:rPr lang="sv-SE" dirty="0" smtClean="0"/>
              <a:t>STF har tagit ut rese</a:t>
            </a:r>
            <a:r>
              <a:rPr lang="sv-SE" dirty="0"/>
              <a:t>/-bilersättning utan beslut från oss. </a:t>
            </a:r>
          </a:p>
          <a:p>
            <a:pPr lvl="0"/>
            <a:r>
              <a:rPr lang="sv-SE" dirty="0" smtClean="0"/>
              <a:t>STF har gjort egna utlägg för sin HM (sammanblandning av medel).</a:t>
            </a:r>
            <a:endParaRPr lang="sv-SE" dirty="0"/>
          </a:p>
          <a:p>
            <a:pPr lvl="0"/>
            <a:r>
              <a:rPr lang="sv-SE" dirty="0" err="1" smtClean="0"/>
              <a:t>Fickpengskontot</a:t>
            </a:r>
            <a:r>
              <a:rPr lang="sv-SE" dirty="0" smtClean="0"/>
              <a:t> är inte spärrat mot STF. Alla </a:t>
            </a:r>
            <a:r>
              <a:rPr lang="sv-SE" dirty="0"/>
              <a:t>konton förutom det </a:t>
            </a:r>
            <a:r>
              <a:rPr lang="sv-SE" dirty="0" smtClean="0"/>
              <a:t>STF </a:t>
            </a:r>
            <a:r>
              <a:rPr lang="sv-SE" dirty="0"/>
              <a:t>disponerar ska vara försett med </a:t>
            </a:r>
            <a:r>
              <a:rPr lang="sv-SE" dirty="0" smtClean="0"/>
              <a:t>spärr (spärren gäller mot STF då en STF endast ska ha åtkomst till ett konto). </a:t>
            </a:r>
          </a:p>
          <a:p>
            <a:pPr lvl="1"/>
            <a:r>
              <a:rPr lang="sv-SE" dirty="0" smtClean="0"/>
              <a:t>Om det inte går att ha ett kort kopplat till ett spärrat konto, godtar vi det, om vi får in underlag på att det är så.</a:t>
            </a:r>
            <a:endParaRPr lang="sv-SE" dirty="0"/>
          </a:p>
          <a:p>
            <a:endParaRPr lang="sv-SE" dirty="0"/>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22678935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Granskningsinformation</a:t>
            </a:r>
            <a:br>
              <a:rPr lang="sv-SE" dirty="0" smtClean="0"/>
            </a:br>
            <a:r>
              <a:rPr lang="sv-SE" sz="2400" dirty="0" smtClean="0"/>
              <a:t>Granskningsordning</a:t>
            </a:r>
            <a:endParaRPr lang="sv-SE" dirty="0"/>
          </a:p>
        </p:txBody>
      </p:sp>
      <p:sp>
        <p:nvSpPr>
          <p:cNvPr id="3" name="Platshållare för innehåll 2"/>
          <p:cNvSpPr>
            <a:spLocks noGrp="1"/>
          </p:cNvSpPr>
          <p:nvPr>
            <p:ph idx="1"/>
          </p:nvPr>
        </p:nvSpPr>
        <p:spPr/>
        <p:txBody>
          <a:bodyPr/>
          <a:lstStyle/>
          <a:p>
            <a:pPr marL="0" indent="0">
              <a:buNone/>
            </a:pPr>
            <a:r>
              <a:rPr lang="sv-SE" dirty="0"/>
              <a:t>En vanlig fråga vi får är: </a:t>
            </a:r>
            <a:r>
              <a:rPr lang="sv-SE" dirty="0" smtClean="0"/>
              <a:t>”Varför </a:t>
            </a:r>
            <a:r>
              <a:rPr lang="sv-SE" dirty="0"/>
              <a:t>har jag inte fått mitt arvode än när jag lämnade in min årsräkning i tid</a:t>
            </a:r>
            <a:r>
              <a:rPr lang="sv-SE" dirty="0" smtClean="0"/>
              <a:t>?”</a:t>
            </a:r>
            <a:endParaRPr lang="sv-SE" dirty="0"/>
          </a:p>
          <a:p>
            <a:r>
              <a:rPr lang="sv-SE" dirty="0" smtClean="0"/>
              <a:t>Vårt granskningsläge publiceras på vår hemsida.</a:t>
            </a:r>
          </a:p>
          <a:p>
            <a:r>
              <a:rPr lang="sv-SE" dirty="0" smtClean="0"/>
              <a:t>Vi </a:t>
            </a:r>
            <a:r>
              <a:rPr lang="sv-SE" dirty="0"/>
              <a:t>granskar de som har begärt arvode i turordning. Det innebär att:</a:t>
            </a:r>
          </a:p>
          <a:p>
            <a:pPr lvl="1"/>
            <a:r>
              <a:rPr lang="sv-SE" dirty="0"/>
              <a:t>De som har lämnat in kompletta årsräkningar i tid granskas först</a:t>
            </a:r>
            <a:r>
              <a:rPr lang="sv-SE" dirty="0" smtClean="0"/>
              <a:t>. – Undantag vid stickprovskontroller!</a:t>
            </a:r>
            <a:endParaRPr lang="sv-SE" dirty="0"/>
          </a:p>
          <a:p>
            <a:pPr lvl="1"/>
            <a:r>
              <a:rPr lang="sv-SE" dirty="0"/>
              <a:t>Den som lämnar in en komplettering halkar efter i vår granskningsordning.</a:t>
            </a:r>
          </a:p>
          <a:p>
            <a:pPr lvl="1"/>
            <a:r>
              <a:rPr lang="sv-SE" dirty="0"/>
              <a:t>Sannolikheten för att vi behöver begära komplettering minskar om årsräkningen är tydlig och du har följt anvisningen för hur årsräkningen ska fyllas i och vilket underlag vi behöver.</a:t>
            </a:r>
          </a:p>
          <a:p>
            <a:endParaRPr lang="sv-SE" dirty="0"/>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1857118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Information om bankföreningens information på hemsidan</a:t>
            </a:r>
            <a:br>
              <a:rPr lang="sv-SE" dirty="0"/>
            </a:br>
            <a:endParaRPr lang="sv-SE" dirty="0"/>
          </a:p>
        </p:txBody>
      </p:sp>
      <p:sp>
        <p:nvSpPr>
          <p:cNvPr id="3" name="Platshållare för innehåll 2"/>
          <p:cNvSpPr>
            <a:spLocks noGrp="1"/>
          </p:cNvSpPr>
          <p:nvPr>
            <p:ph idx="1"/>
          </p:nvPr>
        </p:nvSpPr>
        <p:spPr/>
        <p:txBody>
          <a:bodyPr/>
          <a:lstStyle/>
          <a:p>
            <a:pPr marL="0" indent="0">
              <a:buNone/>
            </a:pPr>
            <a:r>
              <a:rPr lang="sv-SE" dirty="0" smtClean="0"/>
              <a:t>Vår hemsida: </a:t>
            </a:r>
            <a:r>
              <a:rPr lang="sv-SE" dirty="0" smtClean="0">
                <a:hlinkClick r:id="rId2"/>
              </a:rPr>
              <a:t>https</a:t>
            </a:r>
            <a:r>
              <a:rPr lang="sv-SE" dirty="0">
                <a:hlinkClick r:id="rId2"/>
              </a:rPr>
              <a:t>://</a:t>
            </a:r>
            <a:r>
              <a:rPr lang="sv-SE" dirty="0" smtClean="0">
                <a:hlinkClick r:id="rId2"/>
              </a:rPr>
              <a:t>www.stockholm.se/godman</a:t>
            </a:r>
            <a:endParaRPr lang="sv-SE" dirty="0" smtClean="0"/>
          </a:p>
          <a:p>
            <a:r>
              <a:rPr lang="sv-SE" dirty="0" smtClean="0"/>
              <a:t>Sakregister</a:t>
            </a:r>
          </a:p>
          <a:p>
            <a:r>
              <a:rPr lang="sv-SE" dirty="0" smtClean="0"/>
              <a:t>Blanketter</a:t>
            </a:r>
          </a:p>
          <a:p>
            <a:r>
              <a:rPr lang="sv-SE" dirty="0" smtClean="0"/>
              <a:t>I majoriteten av alla frågor som kommer in till oss hittas  informationen på vår hemsida</a:t>
            </a:r>
          </a:p>
          <a:p>
            <a:pPr marL="0" indent="0">
              <a:buNone/>
            </a:pPr>
            <a:endParaRPr lang="sv-SE" dirty="0"/>
          </a:p>
          <a:p>
            <a:pPr marL="0" indent="0">
              <a:buNone/>
            </a:pPr>
            <a:r>
              <a:rPr lang="sv-SE" dirty="0"/>
              <a:t>Bankföreningens hemsida: </a:t>
            </a:r>
            <a:r>
              <a:rPr lang="sv-SE" dirty="0">
                <a:hlinkClick r:id="rId3"/>
              </a:rPr>
              <a:t>https://www.swedishbankers.se</a:t>
            </a:r>
            <a:r>
              <a:rPr lang="sv-SE" dirty="0" smtClean="0">
                <a:hlinkClick r:id="rId3"/>
              </a:rPr>
              <a:t>/</a:t>
            </a:r>
            <a:endParaRPr lang="sv-SE" dirty="0" smtClean="0"/>
          </a:p>
          <a:p>
            <a:r>
              <a:rPr lang="sv-SE" dirty="0" smtClean="0"/>
              <a:t>Bankerna har förbundit sig att följa det bankföreningen tagit fram</a:t>
            </a:r>
          </a:p>
          <a:p>
            <a:r>
              <a:rPr lang="sv-SE" dirty="0" smtClean="0"/>
              <a:t>Information om bankfrågor för personer som har ställföreträdare </a:t>
            </a:r>
            <a:endParaRPr lang="sv-SE" dirty="0"/>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3523804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Vad ingår i begreppet sörja för person</a:t>
            </a:r>
            <a:endParaRPr lang="sv-SE" dirty="0"/>
          </a:p>
        </p:txBody>
      </p:sp>
      <p:sp>
        <p:nvSpPr>
          <p:cNvPr id="3" name="Platshållare för innehåll 2"/>
          <p:cNvSpPr>
            <a:spLocks noGrp="1"/>
          </p:cNvSpPr>
          <p:nvPr>
            <p:ph idx="1"/>
          </p:nvPr>
        </p:nvSpPr>
        <p:spPr/>
        <p:txBody>
          <a:bodyPr/>
          <a:lstStyle/>
          <a:p>
            <a:pPr marL="0" indent="0">
              <a:buNone/>
            </a:pPr>
            <a:r>
              <a:rPr lang="sv-SE" dirty="0" smtClean="0"/>
              <a:t>Se till att HM har en meningsfull fritid, att boendet är bra, se till att beviljad hjälp från samhället fungerar.</a:t>
            </a:r>
          </a:p>
          <a:p>
            <a:pPr marL="0" indent="0">
              <a:buNone/>
            </a:pPr>
            <a:r>
              <a:rPr lang="sv-SE" dirty="0"/>
              <a:t>”Personlig omvårdnad”</a:t>
            </a:r>
          </a:p>
          <a:p>
            <a:pPr marL="0" indent="0">
              <a:buNone/>
            </a:pPr>
            <a:r>
              <a:rPr lang="sv-SE" dirty="0"/>
              <a:t>Det som </a:t>
            </a:r>
            <a:r>
              <a:rPr lang="sv-SE" dirty="0" smtClean="0"/>
              <a:t>HM </a:t>
            </a:r>
            <a:r>
              <a:rPr lang="sv-SE" dirty="0"/>
              <a:t>behöver hjälp </a:t>
            </a:r>
            <a:r>
              <a:rPr lang="sv-SE" dirty="0" smtClean="0"/>
              <a:t>med. STF ska  däremot aldrig vara utförare.</a:t>
            </a:r>
            <a:endParaRPr lang="sv-SE" dirty="0"/>
          </a:p>
          <a:p>
            <a:r>
              <a:rPr lang="sv-SE" dirty="0" smtClean="0"/>
              <a:t>Boendet bra?</a:t>
            </a:r>
          </a:p>
          <a:p>
            <a:r>
              <a:rPr lang="sv-SE" dirty="0" smtClean="0"/>
              <a:t>Meningsfull fritid?</a:t>
            </a:r>
          </a:p>
          <a:p>
            <a:r>
              <a:rPr lang="sv-SE" dirty="0" smtClean="0"/>
              <a:t>Fungerar beviljad hjälp?</a:t>
            </a:r>
          </a:p>
          <a:p>
            <a:r>
              <a:rPr lang="sv-SE" dirty="0" smtClean="0"/>
              <a:t>Hjälpmedel/Rehabilitering</a:t>
            </a:r>
          </a:p>
          <a:p>
            <a:r>
              <a:rPr lang="sv-SE" dirty="0" smtClean="0"/>
              <a:t>Engagera närstående</a:t>
            </a:r>
          </a:p>
          <a:p>
            <a:r>
              <a:rPr lang="sv-SE" dirty="0" smtClean="0"/>
              <a:t>Vård, mediciner</a:t>
            </a:r>
          </a:p>
          <a:p>
            <a:endParaRPr lang="sv-SE" dirty="0"/>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14452647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dirty="0" smtClean="0"/>
              <a:t>Arvode och vem som ska betala arvodet</a:t>
            </a:r>
            <a:endParaRPr lang="sv-SE" dirty="0"/>
          </a:p>
        </p:txBody>
      </p:sp>
      <p:sp>
        <p:nvSpPr>
          <p:cNvPr id="6" name="Platshållare för text 5"/>
          <p:cNvSpPr>
            <a:spLocks noGrp="1"/>
          </p:cNvSpPr>
          <p:nvPr>
            <p:ph type="body" sz="quarter" idx="10"/>
          </p:nvPr>
        </p:nvSpPr>
        <p:spPr/>
        <p:txBody>
          <a:bodyPr/>
          <a:lstStyle/>
          <a:p>
            <a:r>
              <a:rPr lang="sv-SE" dirty="0" smtClean="0"/>
              <a:t>Några frågor som vi har fått gällande arvode:</a:t>
            </a:r>
          </a:p>
          <a:p>
            <a:pPr marL="342900" indent="-342900">
              <a:buFontTx/>
              <a:buChar char="-"/>
            </a:pPr>
            <a:r>
              <a:rPr lang="sv-SE" dirty="0" smtClean="0"/>
              <a:t>Hur räknas arvode ut? Vad baseras bedömningen på?</a:t>
            </a:r>
          </a:p>
          <a:p>
            <a:pPr marL="342900" indent="-342900">
              <a:buFontTx/>
              <a:buChar char="-"/>
            </a:pPr>
            <a:r>
              <a:rPr lang="sv-SE" dirty="0" smtClean="0"/>
              <a:t>Schabloner?</a:t>
            </a:r>
          </a:p>
          <a:p>
            <a:pPr marL="342900" indent="-342900">
              <a:buFontTx/>
              <a:buChar char="-"/>
            </a:pPr>
            <a:r>
              <a:rPr lang="sv-SE" dirty="0" smtClean="0"/>
              <a:t>Vad </a:t>
            </a:r>
            <a:r>
              <a:rPr lang="sv-SE" dirty="0"/>
              <a:t>är extra ordinarie </a:t>
            </a:r>
            <a:r>
              <a:rPr lang="sv-SE" dirty="0" smtClean="0"/>
              <a:t>insatser? Vad kan kallas för extraordinarie insatser som ger extra?</a:t>
            </a:r>
          </a:p>
          <a:p>
            <a:pPr marL="342900" indent="-342900">
              <a:buFontTx/>
              <a:buChar char="-"/>
            </a:pPr>
            <a:r>
              <a:rPr lang="sv-SE" dirty="0" smtClean="0"/>
              <a:t>Hur </a:t>
            </a:r>
            <a:r>
              <a:rPr lang="sv-SE" dirty="0"/>
              <a:t>ser vi på att ta ut arvode av fattiga, skuldsatta och avlidna personer?</a:t>
            </a:r>
          </a:p>
          <a:p>
            <a:r>
              <a:rPr lang="sv-SE" dirty="0"/>
              <a:t> </a:t>
            </a:r>
          </a:p>
          <a:p>
            <a:pPr marL="342900" indent="-342900">
              <a:buFontTx/>
              <a:buChar char="-"/>
            </a:pPr>
            <a:endParaRPr lang="sv-SE" dirty="0" smtClean="0"/>
          </a:p>
          <a:p>
            <a:pPr marL="342900" indent="-342900">
              <a:buFontTx/>
              <a:buChar char="-"/>
            </a:pPr>
            <a:endParaRPr lang="sv-SE" dirty="0"/>
          </a:p>
        </p:txBody>
      </p:sp>
    </p:spTree>
    <p:extLst>
      <p:ext uri="{BB962C8B-B14F-4D97-AF65-F5344CB8AC3E}">
        <p14:creationId xmlns:p14="http://schemas.microsoft.com/office/powerpoint/2010/main" val="39035388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Ett uppdrag som medmänniska</a:t>
            </a:r>
            <a:endParaRPr lang="sv-SE" dirty="0"/>
          </a:p>
        </p:txBody>
      </p:sp>
      <p:sp>
        <p:nvSpPr>
          <p:cNvPr id="5" name="Platshållare för innehåll 4"/>
          <p:cNvSpPr>
            <a:spLocks noGrp="1"/>
          </p:cNvSpPr>
          <p:nvPr>
            <p:ph idx="1"/>
          </p:nvPr>
        </p:nvSpPr>
        <p:spPr/>
        <p:txBody>
          <a:bodyPr/>
          <a:lstStyle/>
          <a:p>
            <a:r>
              <a:rPr lang="sv-SE" dirty="0" smtClean="0"/>
              <a:t>Vi ser att ni är mycket engagerade i era huvudmäns bästa. </a:t>
            </a:r>
          </a:p>
          <a:p>
            <a:r>
              <a:rPr lang="sv-SE" dirty="0" smtClean="0"/>
              <a:t>Det finns ett stort engagemang och omsorg om huvudmännen.</a:t>
            </a:r>
          </a:p>
          <a:p>
            <a:r>
              <a:rPr lang="sv-SE" dirty="0" smtClean="0"/>
              <a:t>Ni är viktiga personer i huvudmännens liv.</a:t>
            </a:r>
          </a:p>
          <a:p>
            <a:pPr marL="0" indent="0">
              <a:buNone/>
            </a:pPr>
            <a:endParaRPr lang="sv-SE" dirty="0" smtClean="0"/>
          </a:p>
          <a:p>
            <a:r>
              <a:rPr lang="sv-SE" dirty="0" smtClean="0"/>
              <a:t>Uppdraget är av ideell karaktär. </a:t>
            </a:r>
          </a:p>
          <a:p>
            <a:r>
              <a:rPr lang="sv-SE" dirty="0"/>
              <a:t>Utgångspunkten är att uppdraget ska göras på fritiden och inte som arbetsinkomst.</a:t>
            </a:r>
          </a:p>
          <a:p>
            <a:r>
              <a:rPr lang="sv-SE" dirty="0" smtClean="0"/>
              <a:t>Man får inte betalt för allt man gör. Allt ingår inte i arvodet.</a:t>
            </a:r>
          </a:p>
          <a:p>
            <a:r>
              <a:rPr lang="sv-SE" dirty="0" smtClean="0"/>
              <a:t>Arvode är inte samma sak som lön.</a:t>
            </a:r>
          </a:p>
          <a:p>
            <a:r>
              <a:rPr lang="sv-SE" dirty="0" smtClean="0"/>
              <a:t>Civilrättsligt förhållande mellan ställföreträdaren och huvudmannen.</a:t>
            </a:r>
          </a:p>
          <a:p>
            <a:pPr marL="0" indent="0">
              <a:buNone/>
            </a:pPr>
            <a:endParaRPr lang="sv-SE" dirty="0" smtClean="0"/>
          </a:p>
        </p:txBody>
      </p:sp>
      <p:sp>
        <p:nvSpPr>
          <p:cNvPr id="6" name="Platshållare för text 5"/>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28446340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Arvode</a:t>
            </a:r>
            <a:endParaRPr lang="sv-SE" dirty="0"/>
          </a:p>
        </p:txBody>
      </p:sp>
      <p:sp>
        <p:nvSpPr>
          <p:cNvPr id="3" name="Platshållare för innehåll 2"/>
          <p:cNvSpPr>
            <a:spLocks noGrp="1"/>
          </p:cNvSpPr>
          <p:nvPr>
            <p:ph idx="1"/>
          </p:nvPr>
        </p:nvSpPr>
        <p:spPr/>
        <p:txBody>
          <a:bodyPr/>
          <a:lstStyle/>
          <a:p>
            <a:r>
              <a:rPr lang="sv-SE" dirty="0" smtClean="0"/>
              <a:t>Rätt till ett skäligt arvode enligt 12 kap. 16 § FB.</a:t>
            </a:r>
          </a:p>
          <a:p>
            <a:r>
              <a:rPr lang="sv-SE" dirty="0" smtClean="0"/>
              <a:t>Beslutas av </a:t>
            </a:r>
            <a:r>
              <a:rPr lang="sv-SE" dirty="0"/>
              <a:t>ö</a:t>
            </a:r>
            <a:r>
              <a:rPr lang="sv-SE" dirty="0" smtClean="0"/>
              <a:t>verförmyndaren. SKL:s riktlinjer 18:7.</a:t>
            </a:r>
          </a:p>
          <a:p>
            <a:r>
              <a:rPr lang="sv-SE" dirty="0" smtClean="0"/>
              <a:t>Kan överklagas av HM eller av STF.</a:t>
            </a:r>
          </a:p>
          <a:p>
            <a:r>
              <a:rPr lang="sv-SE" dirty="0" smtClean="0"/>
              <a:t>Beslutet ska motiveras och delges HM.</a:t>
            </a:r>
          </a:p>
          <a:p>
            <a:r>
              <a:rPr lang="sv-SE" dirty="0" smtClean="0"/>
              <a:t>Huvudregeln enligt lag är att HM ska betala arvodet.</a:t>
            </a:r>
          </a:p>
          <a:p>
            <a:pPr lvl="1"/>
            <a:r>
              <a:rPr lang="sv-SE" dirty="0" smtClean="0"/>
              <a:t>Har HM låg bruttoinkomst, under 2,65 </a:t>
            </a:r>
            <a:r>
              <a:rPr lang="sv-SE" dirty="0" err="1" smtClean="0"/>
              <a:t>prisbasbeslopp</a:t>
            </a:r>
            <a:r>
              <a:rPr lang="sv-SE" dirty="0" smtClean="0"/>
              <a:t> (120 575 kr) </a:t>
            </a:r>
            <a:r>
              <a:rPr lang="sv-SE" i="1" dirty="0" smtClean="0"/>
              <a:t>eller </a:t>
            </a:r>
            <a:r>
              <a:rPr lang="sv-SE" dirty="0" smtClean="0"/>
              <a:t>tillgångar under 2 prisbasbelopp (91 000 kr) betalar kommunen arvode.</a:t>
            </a:r>
          </a:p>
          <a:p>
            <a:r>
              <a:rPr lang="sv-SE" dirty="0" smtClean="0"/>
              <a:t>Arvodesbeslutet fattas när granskningen är klar. Eftersom överförmyndaren kontrollerar hur STF har skött sitt uppdrag. </a:t>
            </a:r>
            <a:endParaRPr lang="sv-SE" dirty="0"/>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4164789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Vad baseras bedömningen av arvode på?</a:t>
            </a:r>
            <a:endParaRPr lang="sv-SE" dirty="0"/>
          </a:p>
        </p:txBody>
      </p:sp>
      <p:sp>
        <p:nvSpPr>
          <p:cNvPr id="3" name="Platshållare för innehåll 2"/>
          <p:cNvSpPr>
            <a:spLocks noGrp="1"/>
          </p:cNvSpPr>
          <p:nvPr>
            <p:ph idx="1"/>
          </p:nvPr>
        </p:nvSpPr>
        <p:spPr>
          <a:xfrm>
            <a:off x="457200" y="1124744"/>
            <a:ext cx="7283152" cy="4609307"/>
          </a:xfrm>
        </p:spPr>
        <p:txBody>
          <a:bodyPr/>
          <a:lstStyle/>
          <a:p>
            <a:r>
              <a:rPr lang="sv-SE" dirty="0"/>
              <a:t>Omfattning av uppdraget (</a:t>
            </a:r>
            <a:r>
              <a:rPr lang="sv-SE" dirty="0" smtClean="0"/>
              <a:t>förvalta, bevaka </a:t>
            </a:r>
            <a:r>
              <a:rPr lang="sv-SE" dirty="0"/>
              <a:t>och </a:t>
            </a:r>
            <a:r>
              <a:rPr lang="sv-SE" dirty="0" smtClean="0"/>
              <a:t>sörja).</a:t>
            </a:r>
            <a:endParaRPr lang="sv-SE" dirty="0"/>
          </a:p>
          <a:p>
            <a:r>
              <a:rPr lang="sv-SE" dirty="0"/>
              <a:t>Ligger det som ställföreträdaren gjort/begär arvode för inom ramen för vad som ingår i uppdraget</a:t>
            </a:r>
            <a:r>
              <a:rPr lang="sv-SE" dirty="0" smtClean="0"/>
              <a:t>?</a:t>
            </a:r>
          </a:p>
          <a:p>
            <a:r>
              <a:rPr lang="sv-SE" dirty="0" smtClean="0"/>
              <a:t>Är det som ställföreträdaren gjort skäligt?</a:t>
            </a:r>
            <a:endParaRPr lang="sv-SE" dirty="0"/>
          </a:p>
          <a:p>
            <a:r>
              <a:rPr lang="sv-SE" dirty="0" smtClean="0"/>
              <a:t>Hur är kvaliteten </a:t>
            </a:r>
            <a:r>
              <a:rPr lang="sv-SE" dirty="0"/>
              <a:t>på det som har </a:t>
            </a:r>
            <a:r>
              <a:rPr lang="sv-SE" dirty="0" smtClean="0"/>
              <a:t>utförts av STF?</a:t>
            </a:r>
          </a:p>
          <a:p>
            <a:pPr lvl="1"/>
            <a:r>
              <a:rPr lang="sv-SE" dirty="0" smtClean="0"/>
              <a:t>Vad har framkommit till överförmyndaren om hur STF sköter sitt uppdrag?</a:t>
            </a:r>
          </a:p>
          <a:p>
            <a:pPr lvl="2"/>
            <a:r>
              <a:rPr lang="sv-SE" sz="1600" dirty="0" smtClean="0"/>
              <a:t>Redovisningshandlingar, </a:t>
            </a:r>
          </a:p>
          <a:p>
            <a:pPr lvl="2"/>
            <a:r>
              <a:rPr lang="sv-SE" sz="1600" dirty="0"/>
              <a:t>R</a:t>
            </a:r>
            <a:r>
              <a:rPr lang="sv-SE" sz="1600" dirty="0" smtClean="0"/>
              <a:t>edogörelser, </a:t>
            </a:r>
          </a:p>
          <a:p>
            <a:pPr lvl="2"/>
            <a:r>
              <a:rPr lang="sv-SE" sz="1600" dirty="0"/>
              <a:t>K</a:t>
            </a:r>
            <a:r>
              <a:rPr lang="sv-SE" sz="1600" dirty="0" smtClean="0"/>
              <a:t>ontakter med myndigheter, </a:t>
            </a:r>
          </a:p>
          <a:p>
            <a:pPr lvl="2"/>
            <a:r>
              <a:rPr lang="sv-SE" sz="1600" dirty="0" smtClean="0"/>
              <a:t>Anhöriga, </a:t>
            </a:r>
          </a:p>
          <a:p>
            <a:pPr lvl="2"/>
            <a:r>
              <a:rPr lang="sv-SE" sz="1600" dirty="0"/>
              <a:t>H</a:t>
            </a:r>
            <a:r>
              <a:rPr lang="sv-SE" sz="1600" dirty="0" smtClean="0"/>
              <a:t>uvudmannen, </a:t>
            </a:r>
          </a:p>
          <a:p>
            <a:pPr lvl="2"/>
            <a:r>
              <a:rPr lang="sv-SE" sz="1600" dirty="0"/>
              <a:t>P</a:t>
            </a:r>
            <a:r>
              <a:rPr lang="sv-SE" sz="1600" dirty="0" smtClean="0"/>
              <a:t>ersoner och aktörer runt huvudmannen</a:t>
            </a:r>
          </a:p>
          <a:p>
            <a:pPr lvl="2"/>
            <a:r>
              <a:rPr lang="sv-SE" sz="1600" dirty="0" smtClean="0"/>
              <a:t>Stickprov m </a:t>
            </a:r>
            <a:r>
              <a:rPr lang="sv-SE" sz="1600" dirty="0" err="1" smtClean="0"/>
              <a:t>m</a:t>
            </a:r>
            <a:r>
              <a:rPr lang="sv-SE" sz="1600" dirty="0" smtClean="0"/>
              <a:t>.</a:t>
            </a:r>
            <a:endParaRPr lang="sv-SE" sz="1600" dirty="0"/>
          </a:p>
          <a:p>
            <a:endParaRPr lang="sv-SE" dirty="0"/>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2223125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2000" dirty="0" smtClean="0"/>
              <a:t>Har ställföreträdaren agerat inom ramen för sitt uppdrag?</a:t>
            </a:r>
            <a:endParaRPr lang="sv-SE" sz="2000" dirty="0"/>
          </a:p>
        </p:txBody>
      </p:sp>
      <p:sp>
        <p:nvSpPr>
          <p:cNvPr id="3" name="Platshållare för innehåll 2"/>
          <p:cNvSpPr>
            <a:spLocks noGrp="1"/>
          </p:cNvSpPr>
          <p:nvPr>
            <p:ph idx="1"/>
          </p:nvPr>
        </p:nvSpPr>
        <p:spPr>
          <a:xfrm>
            <a:off x="457200" y="1440001"/>
            <a:ext cx="7931224" cy="4294050"/>
          </a:xfrm>
        </p:spPr>
        <p:txBody>
          <a:bodyPr numCol="3"/>
          <a:lstStyle/>
          <a:p>
            <a:r>
              <a:rPr lang="sv-SE" dirty="0"/>
              <a:t>Förvalta egendom:</a:t>
            </a:r>
          </a:p>
          <a:p>
            <a:pPr marL="179388" lvl="1" indent="0">
              <a:buNone/>
            </a:pPr>
            <a:r>
              <a:rPr lang="sv-SE" sz="1200" dirty="0" smtClean="0"/>
              <a:t>Har STF:</a:t>
            </a:r>
          </a:p>
          <a:p>
            <a:pPr lvl="1"/>
            <a:r>
              <a:rPr lang="sv-SE" sz="1200" dirty="0" smtClean="0"/>
              <a:t>Hanterat </a:t>
            </a:r>
            <a:r>
              <a:rPr lang="sv-SE" sz="1200" dirty="0"/>
              <a:t>huvudmannens ekonomi?</a:t>
            </a:r>
          </a:p>
          <a:p>
            <a:pPr lvl="1"/>
            <a:r>
              <a:rPr lang="sv-SE" sz="1200" dirty="0" smtClean="0"/>
              <a:t>Har ekonomin hanterats på ett tillfredsställande sätt?</a:t>
            </a:r>
            <a:endParaRPr lang="sv-SE" sz="1200" dirty="0"/>
          </a:p>
          <a:p>
            <a:pPr lvl="1"/>
            <a:r>
              <a:rPr lang="sv-SE" sz="1200" dirty="0" smtClean="0"/>
              <a:t>Redovisat </a:t>
            </a:r>
            <a:r>
              <a:rPr lang="sv-SE" sz="1200" dirty="0"/>
              <a:t>hanteringen av ekonomin på ett tillfredsställande sätt (förteckning, sluträkning, årsräkning eller annan begäran från överförmyndaren)?</a:t>
            </a:r>
          </a:p>
          <a:p>
            <a:pPr lvl="1"/>
            <a:r>
              <a:rPr lang="sv-SE" sz="1200" dirty="0" smtClean="0"/>
              <a:t>Lämnat </a:t>
            </a:r>
            <a:r>
              <a:rPr lang="sv-SE" sz="1200" dirty="0"/>
              <a:t>in redovisning i tid</a:t>
            </a:r>
            <a:r>
              <a:rPr lang="sv-SE" sz="1200" dirty="0" smtClean="0"/>
              <a:t>?</a:t>
            </a:r>
          </a:p>
          <a:p>
            <a:pPr lvl="1"/>
            <a:r>
              <a:rPr lang="sv-SE" sz="1200" dirty="0" smtClean="0"/>
              <a:t>Sett till att HM får de pengar HM behöver och kan få?</a:t>
            </a:r>
            <a:endParaRPr lang="sv-SE" dirty="0" smtClean="0"/>
          </a:p>
          <a:p>
            <a:pPr marL="0" indent="0">
              <a:buNone/>
            </a:pPr>
            <a:endParaRPr lang="sv-SE" dirty="0" smtClean="0"/>
          </a:p>
          <a:p>
            <a:pPr marL="0" indent="0">
              <a:buNone/>
            </a:pPr>
            <a:endParaRPr lang="sv-SE" dirty="0" smtClean="0"/>
          </a:p>
          <a:p>
            <a:pPr marL="0" indent="0">
              <a:buNone/>
            </a:pPr>
            <a:endParaRPr lang="sv-SE" dirty="0" smtClean="0"/>
          </a:p>
          <a:p>
            <a:pPr marL="0" indent="0">
              <a:buNone/>
            </a:pPr>
            <a:r>
              <a:rPr lang="sv-SE" dirty="0" smtClean="0"/>
              <a:t>Bevaka rätt:</a:t>
            </a:r>
          </a:p>
          <a:p>
            <a:pPr marL="179388" lvl="1" indent="0">
              <a:buNone/>
            </a:pPr>
            <a:r>
              <a:rPr lang="sv-SE" sz="1200" dirty="0" smtClean="0"/>
              <a:t>Har STF:</a:t>
            </a:r>
          </a:p>
          <a:p>
            <a:pPr lvl="1"/>
            <a:r>
              <a:rPr lang="sv-SE" sz="1200" dirty="0" smtClean="0"/>
              <a:t>Hanterat </a:t>
            </a:r>
            <a:r>
              <a:rPr lang="sv-SE" sz="1200" dirty="0" err="1" smtClean="0"/>
              <a:t>HM:s</a:t>
            </a:r>
            <a:r>
              <a:rPr lang="sv-SE" sz="1200" dirty="0" smtClean="0"/>
              <a:t> rättsliga angelägenheter?</a:t>
            </a:r>
          </a:p>
          <a:p>
            <a:pPr lvl="1"/>
            <a:r>
              <a:rPr lang="sv-SE" sz="1200" dirty="0" smtClean="0"/>
              <a:t>Sökt bidrag och fondmedel?</a:t>
            </a:r>
          </a:p>
          <a:p>
            <a:pPr lvl="1"/>
            <a:r>
              <a:rPr lang="sv-SE" sz="1200" dirty="0" smtClean="0"/>
              <a:t>Skrivit avtal?</a:t>
            </a:r>
          </a:p>
          <a:p>
            <a:pPr lvl="1"/>
            <a:r>
              <a:rPr lang="sv-SE" sz="1200" dirty="0" smtClean="0"/>
              <a:t>Sålt/köpt fastighet</a:t>
            </a:r>
          </a:p>
          <a:p>
            <a:pPr lvl="1"/>
            <a:r>
              <a:rPr lang="sv-SE" sz="1200" dirty="0" smtClean="0"/>
              <a:t>Företrätt HM vid arvskifte?</a:t>
            </a:r>
          </a:p>
          <a:p>
            <a:pPr lvl="1"/>
            <a:r>
              <a:rPr lang="sv-SE" sz="1200" dirty="0" smtClean="0"/>
              <a:t>Polisanmält?</a:t>
            </a:r>
          </a:p>
          <a:p>
            <a:pPr lvl="1"/>
            <a:r>
              <a:rPr lang="sv-SE" sz="1200" dirty="0" smtClean="0"/>
              <a:t>Överklagat myndighetsbeslut?</a:t>
            </a:r>
          </a:p>
          <a:p>
            <a:pPr lvl="1"/>
            <a:r>
              <a:rPr lang="sv-SE" sz="1200" dirty="0" smtClean="0"/>
              <a:t>Ansökt om insatser?</a:t>
            </a:r>
            <a:endParaRPr lang="sv-SE" sz="1200" dirty="0"/>
          </a:p>
          <a:p>
            <a:pPr marL="0" indent="0">
              <a:buNone/>
            </a:pPr>
            <a:endParaRPr lang="sv-SE" b="1" u="sng" dirty="0"/>
          </a:p>
          <a:p>
            <a:pPr marL="0" indent="0">
              <a:buNone/>
            </a:pPr>
            <a:endParaRPr lang="sv-SE" dirty="0" smtClean="0"/>
          </a:p>
          <a:p>
            <a:pPr marL="0" indent="0">
              <a:buNone/>
            </a:pPr>
            <a:endParaRPr lang="sv-SE" dirty="0"/>
          </a:p>
          <a:p>
            <a:pPr marL="0" indent="0">
              <a:buNone/>
            </a:pPr>
            <a:endParaRPr lang="sv-SE" dirty="0" smtClean="0"/>
          </a:p>
          <a:p>
            <a:pPr marL="0" indent="0">
              <a:buNone/>
            </a:pPr>
            <a:r>
              <a:rPr lang="sv-SE" dirty="0" smtClean="0"/>
              <a:t>Sörja </a:t>
            </a:r>
            <a:r>
              <a:rPr lang="sv-SE" dirty="0"/>
              <a:t>för person</a:t>
            </a:r>
          </a:p>
          <a:p>
            <a:pPr marL="0" indent="0">
              <a:buNone/>
            </a:pPr>
            <a:r>
              <a:rPr lang="sv-SE" sz="1200" dirty="0" smtClean="0"/>
              <a:t>Har STF:</a:t>
            </a:r>
          </a:p>
          <a:p>
            <a:pPr lvl="1"/>
            <a:r>
              <a:rPr lang="sv-SE" sz="1200" dirty="0" smtClean="0"/>
              <a:t>Bildat sig en uppfattning om hur </a:t>
            </a:r>
            <a:r>
              <a:rPr lang="sv-SE" sz="1200" dirty="0" err="1" smtClean="0"/>
              <a:t>HM:s</a:t>
            </a:r>
            <a:r>
              <a:rPr lang="sv-SE" sz="1200" dirty="0" smtClean="0"/>
              <a:t> situation är?</a:t>
            </a:r>
          </a:p>
          <a:p>
            <a:pPr lvl="1"/>
            <a:r>
              <a:rPr lang="sv-SE" sz="1200" dirty="0" smtClean="0"/>
              <a:t>Besökt sin HM?</a:t>
            </a:r>
          </a:p>
          <a:p>
            <a:pPr lvl="1"/>
            <a:r>
              <a:rPr lang="sv-SE" sz="1200" dirty="0" smtClean="0"/>
              <a:t>Vidtagit åtgärder för att HM ska ha det bra?</a:t>
            </a:r>
          </a:p>
          <a:p>
            <a:pPr lvl="1"/>
            <a:r>
              <a:rPr lang="sv-SE" sz="1200" dirty="0" smtClean="0"/>
              <a:t>Sett till att HM  </a:t>
            </a:r>
            <a:r>
              <a:rPr lang="sv-SE" sz="1200" dirty="0"/>
              <a:t>har en meningsfull </a:t>
            </a:r>
            <a:r>
              <a:rPr lang="sv-SE" sz="1200" dirty="0" smtClean="0"/>
              <a:t>fritid?</a:t>
            </a:r>
          </a:p>
          <a:p>
            <a:pPr lvl="1"/>
            <a:r>
              <a:rPr lang="sv-SE" sz="1200" dirty="0" smtClean="0"/>
              <a:t>Sett till att </a:t>
            </a:r>
            <a:r>
              <a:rPr lang="sv-SE" sz="1200" dirty="0"/>
              <a:t>boendet är </a:t>
            </a:r>
            <a:r>
              <a:rPr lang="sv-SE" sz="1200" dirty="0" smtClean="0"/>
              <a:t>bra?</a:t>
            </a:r>
          </a:p>
          <a:p>
            <a:pPr lvl="1"/>
            <a:r>
              <a:rPr lang="sv-SE" sz="1200" dirty="0" smtClean="0"/>
              <a:t>Sett till </a:t>
            </a:r>
            <a:r>
              <a:rPr lang="sv-SE" sz="1200" dirty="0"/>
              <a:t>att beviljad hjälp från samhället </a:t>
            </a:r>
            <a:r>
              <a:rPr lang="sv-SE" sz="1200" dirty="0" smtClean="0"/>
              <a:t>fungerar? </a:t>
            </a:r>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2971840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Arvode enligt schablon </a:t>
            </a:r>
            <a:endParaRPr lang="sv-SE" dirty="0"/>
          </a:p>
        </p:txBody>
      </p:sp>
      <p:sp>
        <p:nvSpPr>
          <p:cNvPr id="3" name="Platshållare för innehåll 2"/>
          <p:cNvSpPr>
            <a:spLocks noGrp="1"/>
          </p:cNvSpPr>
          <p:nvPr>
            <p:ph idx="1"/>
          </p:nvPr>
        </p:nvSpPr>
        <p:spPr/>
        <p:txBody>
          <a:bodyPr/>
          <a:lstStyle/>
          <a:p>
            <a:r>
              <a:rPr lang="sv-SE" sz="1800" dirty="0" smtClean="0"/>
              <a:t>Sveriges Kommuner och Landsting har lämnat riktlinjer för arvode (Cirkulär 18:7). </a:t>
            </a:r>
          </a:p>
          <a:p>
            <a:r>
              <a:rPr lang="sv-SE" sz="1800" dirty="0" smtClean="0"/>
              <a:t>Varje kommun bestämmer själv hur och med hur mycket som kommunen väljer att arvodera.</a:t>
            </a:r>
          </a:p>
          <a:p>
            <a:pPr marL="0" indent="0">
              <a:buNone/>
            </a:pPr>
            <a:r>
              <a:rPr lang="sv-SE" sz="1800" b="1" dirty="0" smtClean="0"/>
              <a:t>Ett normalt uppdrag omfattar (10 % basbeloppet)</a:t>
            </a:r>
          </a:p>
          <a:p>
            <a:pPr lvl="1"/>
            <a:r>
              <a:rPr lang="sv-SE" sz="1800" i="1" dirty="0" smtClean="0"/>
              <a:t>Förvalta egendom </a:t>
            </a:r>
            <a:r>
              <a:rPr lang="sv-SE" sz="1800" dirty="0" smtClean="0"/>
              <a:t>– Ansvar för </a:t>
            </a:r>
            <a:r>
              <a:rPr lang="sv-SE" sz="1800" dirty="0" err="1" smtClean="0"/>
              <a:t>HM:s</a:t>
            </a:r>
            <a:r>
              <a:rPr lang="sv-SE" sz="1800" dirty="0" smtClean="0"/>
              <a:t> hela ekonomi. Rätt inkomst, betalar räkningar, betalar fickpengar.</a:t>
            </a:r>
          </a:p>
          <a:p>
            <a:pPr lvl="1"/>
            <a:r>
              <a:rPr lang="sv-SE" sz="1800" i="1" dirty="0" smtClean="0"/>
              <a:t>Sörja för person – </a:t>
            </a:r>
            <a:r>
              <a:rPr lang="sv-SE" sz="1800" dirty="0" smtClean="0"/>
              <a:t>besök 1 – 2 ggr/månad (Det förväntas att en stf besöker HM ca 10 ggr/år). Har en uppfattning om vad HM har för behov och vidtar åtgärder för att </a:t>
            </a:r>
            <a:r>
              <a:rPr lang="sv-SE" sz="1800" dirty="0" err="1" smtClean="0"/>
              <a:t>HM:s</a:t>
            </a:r>
            <a:r>
              <a:rPr lang="sv-SE" sz="1800" dirty="0" smtClean="0"/>
              <a:t> behov ska tillgodoses.</a:t>
            </a:r>
            <a:endParaRPr lang="sv-SE" sz="1800" i="1" dirty="0" smtClean="0"/>
          </a:p>
          <a:p>
            <a:pPr lvl="1"/>
            <a:r>
              <a:rPr lang="sv-SE" sz="1800" i="1" dirty="0" smtClean="0"/>
              <a:t>Bevaka rätt </a:t>
            </a:r>
            <a:r>
              <a:rPr lang="sv-SE" sz="1800" dirty="0" smtClean="0"/>
              <a:t>– går in i förvalta egendom och sörja för person. Inget särskilt arvode utan helhetsbedömning när vi beslutar om arvode.</a:t>
            </a:r>
            <a:endParaRPr lang="sv-SE" sz="1800" dirty="0"/>
          </a:p>
        </p:txBody>
      </p:sp>
      <p:sp>
        <p:nvSpPr>
          <p:cNvPr id="4" name="Platshållare för text 3"/>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24105307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d936a4483153a0884f85473cf22138dde911c526"/>
</p:tagLst>
</file>

<file path=ppt/theme/theme1.xml><?xml version="1.0" encoding="utf-8"?>
<a:theme xmlns:a="http://schemas.openxmlformats.org/drawingml/2006/main" name="Sthlm Presentation">
  <a:themeElements>
    <a:clrScheme name="Stockholms stad">
      <a:dk1>
        <a:srgbClr val="000000"/>
      </a:dk1>
      <a:lt1>
        <a:srgbClr val="FFFFFF"/>
      </a:lt1>
      <a:dk2>
        <a:srgbClr val="C40064"/>
      </a:dk2>
      <a:lt2>
        <a:srgbClr val="FEDEED"/>
      </a:lt2>
      <a:accent1>
        <a:srgbClr val="00867F"/>
      </a:accent1>
      <a:accent2>
        <a:srgbClr val="D5F7F4"/>
      </a:accent2>
      <a:accent3>
        <a:srgbClr val="006EBF"/>
      </a:accent3>
      <a:accent4>
        <a:srgbClr val="DCD9D2"/>
      </a:accent4>
      <a:accent5>
        <a:srgbClr val="5D237D"/>
      </a:accent5>
      <a:accent6>
        <a:srgbClr val="F1E6FC"/>
      </a:accent6>
      <a:hlink>
        <a:srgbClr val="006EBF"/>
      </a:hlink>
      <a:folHlink>
        <a:srgbClr val="5D237D"/>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Stockholms stad Rosa">
      <a:srgbClr val="C40064"/>
    </a:custClr>
    <a:custClr name="Stockholms stad Ljusrosa">
      <a:srgbClr val="FEDEED"/>
    </a:custClr>
    <a:custClr name="Stockholms stad Grön">
      <a:srgbClr val="00867F"/>
    </a:custClr>
    <a:custClr name="Stockholms stad Ljusgrön">
      <a:srgbClr val="D5F7F4"/>
    </a:custClr>
    <a:custClr name="Stockholms stad Orange">
      <a:srgbClr val="DD4A2C"/>
    </a:custClr>
    <a:custClr name="Stockholms stad Ljusorange">
      <a:srgbClr val="FFD7D2"/>
    </a:custClr>
    <a:custClr name="Stockholms stad Blå">
      <a:srgbClr val="006EBF"/>
    </a:custClr>
    <a:custClr name="Stockholms stad Ljusblå">
      <a:srgbClr val="D6EDFC"/>
    </a:custClr>
    <a:custClr name="Stockholms stad Lila">
      <a:srgbClr val="5D237D"/>
    </a:custClr>
    <a:custClr name="Stockholms stad Ljuslila">
      <a:srgbClr val="F1E6FC"/>
    </a:custClr>
    <a:custClr name="Stockholms stad Gul">
      <a:srgbClr val="FCBF0A"/>
    </a:custClr>
    <a:custClr name="Stockholms stad Grå">
      <a:srgbClr val="DCD9D2"/>
    </a:custClr>
  </a:custClrLst>
  <a:extLst>
    <a:ext uri="{05A4C25C-085E-4340-85A3-A5531E510DB2}">
      <thm15:themeFamily xmlns:thm15="http://schemas.microsoft.com/office/thememl/2012/main" name="Sthlm Presentation.potx" id="{0DB55524-07EF-44C1-8747-CF1B5E5AC5B3}" vid="{A10E0A3B-2E4F-4225-A22C-A74EB0A09C1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937</TotalTime>
  <Words>2532</Words>
  <Application>Microsoft Office PowerPoint</Application>
  <PresentationFormat>Bildspel på skärmen (4:3)</PresentationFormat>
  <Paragraphs>231</Paragraphs>
  <Slides>27</Slides>
  <Notes>0</Notes>
  <HiddenSlides>0</HiddenSlides>
  <MMClips>0</MMClips>
  <ScaleCrop>false</ScaleCrop>
  <HeadingPairs>
    <vt:vector size="6" baseType="variant">
      <vt:variant>
        <vt:lpstr>Använt teckensnitt</vt:lpstr>
      </vt:variant>
      <vt:variant>
        <vt:i4>1</vt:i4>
      </vt:variant>
      <vt:variant>
        <vt:lpstr>Tema</vt:lpstr>
      </vt:variant>
      <vt:variant>
        <vt:i4>1</vt:i4>
      </vt:variant>
      <vt:variant>
        <vt:lpstr>Bildrubriker</vt:lpstr>
      </vt:variant>
      <vt:variant>
        <vt:i4>27</vt:i4>
      </vt:variant>
    </vt:vector>
  </HeadingPairs>
  <TitlesOfParts>
    <vt:vector size="29" baseType="lpstr">
      <vt:lpstr>Arial</vt:lpstr>
      <vt:lpstr>Sthlm Presentation</vt:lpstr>
      <vt:lpstr>Sörja för person och arvode</vt:lpstr>
      <vt:lpstr>Omfattningen av ett ställföreträdarskap</vt:lpstr>
      <vt:lpstr>Vad ingår i begreppet sörja för person</vt:lpstr>
      <vt:lpstr>Arvode och vem som ska betala arvodet</vt:lpstr>
      <vt:lpstr>Ett uppdrag som medmänniska</vt:lpstr>
      <vt:lpstr>Arvode</vt:lpstr>
      <vt:lpstr>Vad baseras bedömningen av arvode på?</vt:lpstr>
      <vt:lpstr>Har ställföreträdaren agerat inom ramen för sitt uppdrag?</vt:lpstr>
      <vt:lpstr>Arvode enligt schablon </vt:lpstr>
      <vt:lpstr>Grunder för lägre arvode</vt:lpstr>
      <vt:lpstr>Högre arvode</vt:lpstr>
      <vt:lpstr>Extraarvoden för punktinsatser</vt:lpstr>
      <vt:lpstr>Vanliga missförstånd om vad som ingår i extraarvode</vt:lpstr>
      <vt:lpstr>Några exempel på vad som inte ger extraarvode… </vt:lpstr>
      <vt:lpstr>Kostnadsersättning enligt schablon</vt:lpstr>
      <vt:lpstr>Kostnadsersättning utanför schablon</vt:lpstr>
      <vt:lpstr>Vem ska betala arvodet när huvudmannen inte har några tillgångar?</vt:lpstr>
      <vt:lpstr>Kan skuldsanering vara en anledning att låta staden betala arvodet?</vt:lpstr>
      <vt:lpstr>PowerPoint-presentation</vt:lpstr>
      <vt:lpstr>En skuldsanering utan betalningsplan innebär inte automatiskt att staden ska betala</vt:lpstr>
      <vt:lpstr>När är sjukvårdskostnader grund för att staden ska betala arvodet?</vt:lpstr>
      <vt:lpstr>Tingsrättens bedömning när huvudmannen inte har pengar </vt:lpstr>
      <vt:lpstr>Vad du kan göra om huvudmannen inte kan betala ut arvodet </vt:lpstr>
      <vt:lpstr>PowerPoint-presentation</vt:lpstr>
      <vt:lpstr>Granskningsinformation Vanliga brister som hittas vid granskningen</vt:lpstr>
      <vt:lpstr>Granskningsinformation Granskningsordning</vt:lpstr>
      <vt:lpstr>Information om bankföreningens information på hemsidan </vt:lpstr>
    </vt:vector>
  </TitlesOfParts>
  <Company>Stockholms Stad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Joanna Graumann Walnestedt</dc:creator>
  <cp:lastModifiedBy>Håkan Pär Andersson</cp:lastModifiedBy>
  <cp:revision>88</cp:revision>
  <cp:lastPrinted>2015-08-21T11:54:31Z</cp:lastPrinted>
  <dcterms:created xsi:type="dcterms:W3CDTF">2019-05-06T13:10:49Z</dcterms:created>
  <dcterms:modified xsi:type="dcterms:W3CDTF">2019-05-14T17:28:09Z</dcterms:modified>
</cp:coreProperties>
</file>